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4" r:id="rId3"/>
    <p:sldId id="277" r:id="rId4"/>
    <p:sldId id="270" r:id="rId5"/>
    <p:sldId id="257" r:id="rId6"/>
    <p:sldId id="263" r:id="rId7"/>
    <p:sldId id="264" r:id="rId8"/>
    <p:sldId id="265" r:id="rId9"/>
    <p:sldId id="266" r:id="rId10"/>
    <p:sldId id="272" r:id="rId1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5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42847" y="1400937"/>
            <a:ext cx="4899660" cy="4768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24275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7355" y="1796795"/>
            <a:ext cx="5364480" cy="4500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571"/>
            <a:ext cx="12191999" cy="685342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2866" y="284810"/>
            <a:ext cx="6868795" cy="49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6363" y="1103375"/>
            <a:ext cx="7071359" cy="315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start.bolshayaperemena.onlin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start.bolshayaperemena.online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1888A455-0AFB-4877-8962-834F176289E1}"/>
              </a:ext>
            </a:extLst>
          </p:cNvPr>
          <p:cNvGrpSpPr/>
          <p:nvPr/>
        </p:nvGrpSpPr>
        <p:grpSpPr>
          <a:xfrm>
            <a:off x="-152400" y="2057400"/>
            <a:ext cx="6248401" cy="2144818"/>
            <a:chOff x="-152400" y="2057400"/>
            <a:chExt cx="6248401" cy="2144818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6BF953A3-404A-4D9B-9D18-78A2D41118CE}"/>
                </a:ext>
              </a:extLst>
            </p:cNvPr>
            <p:cNvSpPr txBox="1"/>
            <p:nvPr/>
          </p:nvSpPr>
          <p:spPr>
            <a:xfrm>
              <a:off x="762001" y="2057400"/>
              <a:ext cx="53340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solidFill>
                    <a:schemeClr val="bg1"/>
                  </a:solidFill>
                </a:rPr>
                <a:t>Всероссийский конкурс для школьников</a:t>
              </a:r>
              <a:r>
                <a:rPr lang="en-US" sz="3200" dirty="0">
                  <a:solidFill>
                    <a:schemeClr val="bg1"/>
                  </a:solidFill>
                </a:rPr>
                <a:t> 5-10 </a:t>
              </a:r>
              <a:r>
                <a:rPr lang="ru-RU" sz="3200" dirty="0">
                  <a:solidFill>
                    <a:schemeClr val="bg1"/>
                  </a:solidFill>
                </a:rPr>
                <a:t>классов</a:t>
              </a:r>
            </a:p>
          </p:txBody>
        </p:sp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xmlns="" id="{324F5FA0-46CB-41BC-8FB7-FBB4B5E6C991}"/>
                </a:ext>
              </a:extLst>
            </p:cNvPr>
            <p:cNvSpPr/>
            <p:nvPr/>
          </p:nvSpPr>
          <p:spPr>
            <a:xfrm>
              <a:off x="-152400" y="3125000"/>
              <a:ext cx="1256900" cy="1077218"/>
            </a:xfrm>
            <a:prstGeom prst="roundRect">
              <a:avLst>
                <a:gd name="adj" fmla="val 95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412686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00" dirty="0"/>
              <a:t>Как</a:t>
            </a:r>
            <a:r>
              <a:rPr spc="325" dirty="0"/>
              <a:t> </a:t>
            </a:r>
            <a:r>
              <a:rPr spc="195" dirty="0"/>
              <a:t>подать</a:t>
            </a:r>
            <a:r>
              <a:rPr spc="330" dirty="0"/>
              <a:t> </a:t>
            </a:r>
            <a:r>
              <a:rPr spc="185" dirty="0"/>
              <a:t>заявку?</a:t>
            </a:r>
          </a:p>
        </p:txBody>
      </p:sp>
      <p:sp>
        <p:nvSpPr>
          <p:cNvPr id="3" name="object 3"/>
          <p:cNvSpPr/>
          <p:nvPr/>
        </p:nvSpPr>
        <p:spPr>
          <a:xfrm>
            <a:off x="623316" y="1258823"/>
            <a:ext cx="11018520" cy="1233170"/>
          </a:xfrm>
          <a:custGeom>
            <a:avLst/>
            <a:gdLst/>
            <a:ahLst/>
            <a:cxnLst/>
            <a:rect l="l" t="t" r="r" b="b"/>
            <a:pathLst>
              <a:path w="11018520" h="1233170">
                <a:moveTo>
                  <a:pt x="10910316" y="1077468"/>
                </a:moveTo>
                <a:lnTo>
                  <a:pt x="0" y="1077468"/>
                </a:lnTo>
                <a:lnTo>
                  <a:pt x="0" y="1229868"/>
                </a:lnTo>
                <a:lnTo>
                  <a:pt x="0" y="1232916"/>
                </a:lnTo>
                <a:lnTo>
                  <a:pt x="10910316" y="1232916"/>
                </a:lnTo>
                <a:lnTo>
                  <a:pt x="10910316" y="1229868"/>
                </a:lnTo>
                <a:lnTo>
                  <a:pt x="10910316" y="1077468"/>
                </a:lnTo>
                <a:close/>
              </a:path>
              <a:path w="11018520" h="1233170">
                <a:moveTo>
                  <a:pt x="11018520" y="0"/>
                </a:moveTo>
                <a:lnTo>
                  <a:pt x="0" y="0"/>
                </a:lnTo>
                <a:lnTo>
                  <a:pt x="0" y="1025652"/>
                </a:lnTo>
                <a:lnTo>
                  <a:pt x="11018520" y="1025652"/>
                </a:lnTo>
                <a:lnTo>
                  <a:pt x="1101852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3316" y="1492758"/>
            <a:ext cx="11018520" cy="761106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9525" rIns="0" bIns="0" rtlCol="0">
            <a:spAutoFit/>
          </a:bodyPr>
          <a:lstStyle/>
          <a:p>
            <a:pPr marL="4568825" marR="748030" indent="-3815079" algn="ctr">
              <a:lnSpc>
                <a:spcPct val="100000"/>
              </a:lnSpc>
              <a:spcBef>
                <a:spcPts val="75"/>
              </a:spcBef>
            </a:pPr>
            <a:r>
              <a:rPr sz="2400" b="1" spc="-30" dirty="0">
                <a:solidFill>
                  <a:srgbClr val="FFFFFF"/>
                </a:solidFill>
                <a:latin typeface="Arial"/>
                <a:cs typeface="Arial"/>
              </a:rPr>
              <a:t>ПОДАТЬ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ЗАЯВКУ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НА КОНКУРС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МОЖНО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endParaRPr lang="ru-RU" sz="2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4568825" marR="748030" indent="-3815079" algn="ctr">
              <a:lnSpc>
                <a:spcPct val="100000"/>
              </a:lnSpc>
              <a:spcBef>
                <a:spcPts val="75"/>
              </a:spcBef>
            </a:pPr>
            <a:r>
              <a:rPr lang="ru-RU" sz="2400" b="1" dirty="0">
                <a:solidFill>
                  <a:srgbClr val="FFFFFF"/>
                </a:solidFill>
                <a:latin typeface="Arial"/>
                <a:cs typeface="Arial"/>
              </a:rPr>
              <a:t>ДО 25 МАЯ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2021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ГОДА </a:t>
            </a:r>
            <a:r>
              <a:rPr sz="2400" b="1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ССЫЛКЕ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45052" y="2336291"/>
            <a:ext cx="4942840" cy="859790"/>
          </a:xfrm>
          <a:custGeom>
            <a:avLst/>
            <a:gdLst/>
            <a:ahLst/>
            <a:cxnLst/>
            <a:rect l="l" t="t" r="r" b="b"/>
            <a:pathLst>
              <a:path w="4942840" h="859789">
                <a:moveTo>
                  <a:pt x="4942332" y="0"/>
                </a:moveTo>
                <a:lnTo>
                  <a:pt x="0" y="0"/>
                </a:lnTo>
                <a:lnTo>
                  <a:pt x="0" y="664476"/>
                </a:lnTo>
                <a:lnTo>
                  <a:pt x="0" y="765060"/>
                </a:lnTo>
                <a:lnTo>
                  <a:pt x="0" y="859536"/>
                </a:lnTo>
                <a:lnTo>
                  <a:pt x="4835652" y="859536"/>
                </a:lnTo>
                <a:lnTo>
                  <a:pt x="4835652" y="765060"/>
                </a:lnTo>
                <a:lnTo>
                  <a:pt x="4942332" y="765060"/>
                </a:lnTo>
                <a:lnTo>
                  <a:pt x="4942332" y="664476"/>
                </a:lnTo>
                <a:lnTo>
                  <a:pt x="4942332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845052" y="2490216"/>
            <a:ext cx="4942840" cy="411010"/>
          </a:xfrm>
          <a:prstGeom prst="rect">
            <a:avLst/>
          </a:prstGeom>
          <a:solidFill>
            <a:srgbClr val="FC7B76"/>
          </a:solidFill>
        </p:spPr>
        <p:txBody>
          <a:bodyPr vert="horz" wrap="square" lIns="0" tIns="13271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45"/>
              </a:spcBef>
            </a:pPr>
            <a:r>
              <a:rPr lang="en-US" sz="18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2"/>
              </a:rPr>
              <a:t>https://www.start.bolshayaperemena.online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56853" y="3955277"/>
            <a:ext cx="7751445" cy="876300"/>
          </a:xfrm>
          <a:prstGeom prst="rect">
            <a:avLst/>
          </a:prstGeom>
          <a:solidFill>
            <a:srgbClr val="93D9DC"/>
          </a:solidFill>
        </p:spPr>
        <p:txBody>
          <a:bodyPr vert="horz" wrap="square" lIns="0" tIns="158750" rIns="0" bIns="0" rtlCol="0">
            <a:spAutoFit/>
          </a:bodyPr>
          <a:lstStyle/>
          <a:p>
            <a:pPr marL="813435" marR="330200" indent="-474345">
              <a:lnSpc>
                <a:spcPct val="100000"/>
              </a:lnSpc>
              <a:spcBef>
                <a:spcPts val="1250"/>
              </a:spcBef>
            </a:pPr>
            <a:r>
              <a:rPr sz="1800" b="1" spc="-25" dirty="0">
                <a:solidFill>
                  <a:srgbClr val="001F5F"/>
                </a:solidFill>
                <a:latin typeface="Arial"/>
                <a:cs typeface="Arial"/>
              </a:rPr>
              <a:t>ВАЖНО!</a:t>
            </a:r>
            <a:r>
              <a:rPr sz="1800" b="1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Microsoft Sans Serif"/>
                <a:cs typeface="Microsoft Sans Serif"/>
              </a:rPr>
              <a:t>После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регистрации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на</a:t>
            </a:r>
            <a:r>
              <a:rPr sz="1800" spc="1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Microsoft Sans Serif"/>
                <a:cs typeface="Microsoft Sans Serif"/>
              </a:rPr>
              <a:t>платформе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«Большой</a:t>
            </a:r>
            <a:r>
              <a:rPr sz="1800" spc="50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Microsoft Sans Serif"/>
                <a:cs typeface="Microsoft Sans Serif"/>
              </a:rPr>
              <a:t>перемены» </a:t>
            </a:r>
            <a:r>
              <a:rPr sz="1800" spc="-46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Microsoft Sans Serif"/>
                <a:cs typeface="Microsoft Sans Serif"/>
              </a:rPr>
              <a:t>необходимо</a:t>
            </a:r>
            <a:r>
              <a:rPr sz="1800" spc="30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дополнительно</a:t>
            </a:r>
            <a:r>
              <a:rPr sz="1800" b="1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подать</a:t>
            </a:r>
            <a:r>
              <a:rPr sz="1800" b="1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заявку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на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Конкурс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23316" y="466344"/>
            <a:ext cx="11018520" cy="2740660"/>
            <a:chOff x="623316" y="466344"/>
            <a:chExt cx="11018520" cy="2740660"/>
          </a:xfrm>
        </p:grpSpPr>
        <p:sp>
          <p:nvSpPr>
            <p:cNvPr id="9" name="object 9"/>
            <p:cNvSpPr/>
            <p:nvPr/>
          </p:nvSpPr>
          <p:spPr>
            <a:xfrm>
              <a:off x="623316" y="1258823"/>
              <a:ext cx="11018520" cy="1948180"/>
            </a:xfrm>
            <a:custGeom>
              <a:avLst/>
              <a:gdLst/>
              <a:ahLst/>
              <a:cxnLst/>
              <a:rect l="l" t="t" r="r" b="b"/>
              <a:pathLst>
                <a:path w="11018520" h="1948180">
                  <a:moveTo>
                    <a:pt x="207264" y="1123188"/>
                  </a:moveTo>
                  <a:lnTo>
                    <a:pt x="108191" y="1123188"/>
                  </a:lnTo>
                  <a:lnTo>
                    <a:pt x="108191" y="1022604"/>
                  </a:lnTo>
                  <a:lnTo>
                    <a:pt x="0" y="1022604"/>
                  </a:lnTo>
                  <a:lnTo>
                    <a:pt x="0" y="1123188"/>
                  </a:lnTo>
                  <a:lnTo>
                    <a:pt x="0" y="1229868"/>
                  </a:lnTo>
                  <a:lnTo>
                    <a:pt x="108191" y="1229868"/>
                  </a:lnTo>
                  <a:lnTo>
                    <a:pt x="207264" y="1229868"/>
                  </a:lnTo>
                  <a:lnTo>
                    <a:pt x="207264" y="1123188"/>
                  </a:lnTo>
                  <a:close/>
                </a:path>
                <a:path w="11018520" h="1948180">
                  <a:moveTo>
                    <a:pt x="243840" y="0"/>
                  </a:moveTo>
                  <a:lnTo>
                    <a:pt x="129540" y="0"/>
                  </a:lnTo>
                  <a:lnTo>
                    <a:pt x="9144" y="0"/>
                  </a:lnTo>
                  <a:lnTo>
                    <a:pt x="7620" y="0"/>
                  </a:lnTo>
                  <a:lnTo>
                    <a:pt x="7620" y="234696"/>
                  </a:lnTo>
                  <a:lnTo>
                    <a:pt x="129540" y="234696"/>
                  </a:lnTo>
                  <a:lnTo>
                    <a:pt x="129540" y="120396"/>
                  </a:lnTo>
                  <a:lnTo>
                    <a:pt x="243840" y="120396"/>
                  </a:lnTo>
                  <a:lnTo>
                    <a:pt x="243840" y="0"/>
                  </a:lnTo>
                  <a:close/>
                </a:path>
                <a:path w="11018520" h="1948180">
                  <a:moveTo>
                    <a:pt x="3429000" y="1830324"/>
                  </a:moveTo>
                  <a:lnTo>
                    <a:pt x="3329940" y="1830324"/>
                  </a:lnTo>
                  <a:lnTo>
                    <a:pt x="3329940" y="1729740"/>
                  </a:lnTo>
                  <a:lnTo>
                    <a:pt x="3221736" y="1729740"/>
                  </a:lnTo>
                  <a:lnTo>
                    <a:pt x="3221736" y="1830324"/>
                  </a:lnTo>
                  <a:lnTo>
                    <a:pt x="3221736" y="1937004"/>
                  </a:lnTo>
                  <a:lnTo>
                    <a:pt x="3329940" y="1937004"/>
                  </a:lnTo>
                  <a:lnTo>
                    <a:pt x="3429000" y="1937004"/>
                  </a:lnTo>
                  <a:lnTo>
                    <a:pt x="3429000" y="1830324"/>
                  </a:lnTo>
                  <a:close/>
                </a:path>
                <a:path w="11018520" h="1948180">
                  <a:moveTo>
                    <a:pt x="8164068" y="1741944"/>
                  </a:moveTo>
                  <a:lnTo>
                    <a:pt x="8057388" y="1741944"/>
                  </a:lnTo>
                  <a:lnTo>
                    <a:pt x="8057388" y="1842528"/>
                  </a:lnTo>
                  <a:lnTo>
                    <a:pt x="7958328" y="1842528"/>
                  </a:lnTo>
                  <a:lnTo>
                    <a:pt x="7958328" y="1947672"/>
                  </a:lnTo>
                  <a:lnTo>
                    <a:pt x="8057388" y="1947672"/>
                  </a:lnTo>
                  <a:lnTo>
                    <a:pt x="8164068" y="1947672"/>
                  </a:lnTo>
                  <a:lnTo>
                    <a:pt x="8164068" y="1842528"/>
                  </a:lnTo>
                  <a:lnTo>
                    <a:pt x="8164068" y="1741944"/>
                  </a:lnTo>
                  <a:close/>
                </a:path>
                <a:path w="11018520" h="1948180">
                  <a:moveTo>
                    <a:pt x="11018520" y="1025652"/>
                  </a:moveTo>
                  <a:lnTo>
                    <a:pt x="10910316" y="1025652"/>
                  </a:lnTo>
                  <a:lnTo>
                    <a:pt x="10910316" y="1126236"/>
                  </a:lnTo>
                  <a:lnTo>
                    <a:pt x="10811256" y="1126236"/>
                  </a:lnTo>
                  <a:lnTo>
                    <a:pt x="10811256" y="1231392"/>
                  </a:lnTo>
                  <a:lnTo>
                    <a:pt x="10910316" y="1231392"/>
                  </a:lnTo>
                  <a:lnTo>
                    <a:pt x="11018520" y="1231392"/>
                  </a:lnTo>
                  <a:lnTo>
                    <a:pt x="11018520" y="1126236"/>
                  </a:lnTo>
                  <a:lnTo>
                    <a:pt x="11018520" y="1025652"/>
                  </a:lnTo>
                  <a:close/>
                </a:path>
                <a:path w="11018520" h="1948180">
                  <a:moveTo>
                    <a:pt x="11018520" y="0"/>
                  </a:moveTo>
                  <a:lnTo>
                    <a:pt x="10896600" y="0"/>
                  </a:lnTo>
                  <a:lnTo>
                    <a:pt x="10783824" y="0"/>
                  </a:lnTo>
                  <a:lnTo>
                    <a:pt x="10783824" y="118872"/>
                  </a:lnTo>
                  <a:lnTo>
                    <a:pt x="10896600" y="118872"/>
                  </a:lnTo>
                  <a:lnTo>
                    <a:pt x="10896600" y="233172"/>
                  </a:lnTo>
                  <a:lnTo>
                    <a:pt x="11018520" y="233172"/>
                  </a:lnTo>
                  <a:lnTo>
                    <a:pt x="11018520" y="118872"/>
                  </a:lnTo>
                  <a:lnTo>
                    <a:pt x="110185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89804" y="466344"/>
              <a:ext cx="1685544" cy="1053084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63696" y="3413759"/>
            <a:ext cx="569976" cy="3429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11668" y="3413759"/>
            <a:ext cx="569976" cy="342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F571508-9351-4CA6-B475-E69D6205CE50}"/>
              </a:ext>
            </a:extLst>
          </p:cNvPr>
          <p:cNvSpPr/>
          <p:nvPr/>
        </p:nvSpPr>
        <p:spPr>
          <a:xfrm>
            <a:off x="-52432" y="5334000"/>
            <a:ext cx="10491831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E04DA60-09B0-4ADF-AA02-E47206B62552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6858" y="1972255"/>
            <a:ext cx="10569341" cy="830997"/>
          </a:xfrm>
        </p:spPr>
        <p:txBody>
          <a:bodyPr/>
          <a:lstStyle/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выявление обучающихся с активной жизненной позицией, нестандартным мышлением, творческими способностями, активной социальной позицией, которые не боятся проявлять себя, учиться новому, самосовершенствоваться, менять мир к лучшему.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A06BC43-2DBD-4DE4-90F9-D5C5037A0F5F}"/>
              </a:ext>
            </a:extLst>
          </p:cNvPr>
          <p:cNvSpPr txBox="1">
            <a:spLocks/>
          </p:cNvSpPr>
          <p:nvPr/>
        </p:nvSpPr>
        <p:spPr>
          <a:xfrm>
            <a:off x="874804" y="1524000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ea typeface="+mj-ea"/>
                <a:cs typeface="Microsoft Sans Serif"/>
              </a:defRPr>
            </a:lvl1pPr>
          </a:lstStyle>
          <a:p>
            <a:r>
              <a:rPr lang="ru-RU" sz="2400" u="sng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Цель конкурса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950468-0FD6-460B-82A9-775D0A7D3578}"/>
              </a:ext>
            </a:extLst>
          </p:cNvPr>
          <p:cNvSpPr txBox="1"/>
          <p:nvPr/>
        </p:nvSpPr>
        <p:spPr>
          <a:xfrm>
            <a:off x="838200" y="3362727"/>
            <a:ext cx="9982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формирование единого сообщества детей и взрослых на базе образовательных организаций;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поощрение каждого ребенка, независимо от его успеваемости в образовательной организации, оказание помощи в определении траектории собственного развития;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обеспечение каждому обучающемуся открытой информационно-образовательной среды в целях создания равных стартовых возможностей для эффективного саморазвития;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выявление и эффективная поддержка всестороннего развития и реализации способностей обучающихся по основным направлениям конкурса.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0039C1B2-70CB-4251-8F9B-37A4DE121B74}"/>
              </a:ext>
            </a:extLst>
          </p:cNvPr>
          <p:cNvSpPr txBox="1">
            <a:spLocks/>
          </p:cNvSpPr>
          <p:nvPr/>
        </p:nvSpPr>
        <p:spPr>
          <a:xfrm>
            <a:off x="861970" y="2972067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ea typeface="+mj-ea"/>
                <a:cs typeface="Microsoft Sans Serif"/>
              </a:defRPr>
            </a:lvl1pPr>
          </a:lstStyle>
          <a:p>
            <a:r>
              <a:rPr lang="ru-RU" sz="2400" u="sng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Задачи конкурса</a:t>
            </a:r>
          </a:p>
        </p:txBody>
      </p:sp>
    </p:spTree>
    <p:extLst>
      <p:ext uri="{BB962C8B-B14F-4D97-AF65-F5344CB8AC3E}">
        <p14:creationId xmlns:p14="http://schemas.microsoft.com/office/powerpoint/2010/main" xmlns="" val="1781125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29DD92-195F-463A-B30D-48F8E439B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66" y="284810"/>
            <a:ext cx="8815934" cy="1461939"/>
          </a:xfrm>
        </p:spPr>
        <p:txBody>
          <a:bodyPr/>
          <a:lstStyle/>
          <a:p>
            <a: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  <a:t>Сайт конкурса:</a:t>
            </a:r>
            <a:b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</a:br>
            <a:r>
              <a:rPr lang="en-US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2"/>
              </a:rPr>
              <a:t>https://www.start.bolshayaperemena.online/</a:t>
            </a:r>
            <a: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  <a:t/>
            </a:r>
            <a:b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E48AD59-D425-4F88-8F01-FDF7596A05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12" r="625" b="8889"/>
          <a:stretch/>
        </p:blipFill>
        <p:spPr>
          <a:xfrm>
            <a:off x="0" y="1392250"/>
            <a:ext cx="12115800" cy="54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9474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"/>
            <a:ext cx="12191999" cy="685342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5947410" cy="4892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pc="40" dirty="0"/>
              <a:t>Направления</a:t>
            </a:r>
            <a:r>
              <a:rPr spc="350" dirty="0"/>
              <a:t> </a:t>
            </a:r>
            <a:r>
              <a:rPr lang="ru-RU" spc="100" dirty="0"/>
              <a:t>конкурса</a:t>
            </a:r>
            <a:endParaRPr spc="4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E38646F-0D79-4DEF-B24C-0D4731F6D4E5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2866" y="1676400"/>
            <a:ext cx="11018520" cy="4396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5A6F22F-CD97-4815-A29D-CFC6E202B1A2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520509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00" dirty="0"/>
              <a:t>Призовой</a:t>
            </a:r>
            <a:r>
              <a:rPr spc="360" dirty="0"/>
              <a:t> </a:t>
            </a:r>
            <a:r>
              <a:rPr spc="155" dirty="0"/>
              <a:t>фонд</a:t>
            </a:r>
            <a:r>
              <a:rPr spc="340" dirty="0"/>
              <a:t> </a:t>
            </a:r>
            <a:r>
              <a:rPr spc="235" dirty="0"/>
              <a:t>конкурса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1933248"/>
              </p:ext>
            </p:extLst>
          </p:nvPr>
        </p:nvGraphicFramePr>
        <p:xfrm>
          <a:off x="617536" y="1166875"/>
          <a:ext cx="10355263" cy="50552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2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520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511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5066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Школьники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1F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6467">
                <a:tc>
                  <a:txBody>
                    <a:bodyPr/>
                    <a:lstStyle/>
                    <a:p>
                      <a:pPr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5-7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E9FD7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8-9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DBB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</a:t>
                      </a:r>
                      <a:r>
                        <a:rPr sz="1400" b="1" spc="-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5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1973">
                <a:tc rowSpan="2">
                  <a:txBody>
                    <a:bodyPr/>
                    <a:lstStyle/>
                    <a:p>
                      <a:pPr marL="513080" marR="506095" indent="156845" algn="ctr">
                        <a:lnSpc>
                          <a:spcPct val="114999"/>
                        </a:lnSpc>
                        <a:spcBef>
                          <a:spcPts val="580"/>
                        </a:spcBef>
                      </a:pPr>
                      <a:r>
                        <a:rPr sz="1600" spc="-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600 </a:t>
                      </a:r>
                      <a:r>
                        <a:rPr sz="1600" spc="-5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финалистов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-2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</a:t>
                      </a:r>
                      <a:r>
                        <a:rPr sz="1600" spc="-15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Финалиста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»</a:t>
                      </a:r>
                      <a:endParaRPr lang="ru-RU" sz="1600" spc="-15" dirty="0">
                        <a:solidFill>
                          <a:srgbClr val="44536A"/>
                        </a:solidFill>
                        <a:latin typeface="Microsoft Sans Serif"/>
                        <a:cs typeface="Microsoft Sans Serif"/>
                      </a:endParaRPr>
                    </a:p>
                    <a:p>
                      <a:pPr marL="513080" marR="506095" indent="156845" algn="ctr">
                        <a:lnSpc>
                          <a:spcPct val="114999"/>
                        </a:lnSpc>
                        <a:spcBef>
                          <a:spcPts val="580"/>
                        </a:spcBef>
                      </a:pPr>
                      <a:r>
                        <a:rPr sz="1600" spc="-2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Путевка</a:t>
                      </a:r>
                      <a:r>
                        <a:rPr sz="1600" spc="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4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МДЦ</a:t>
                      </a:r>
                      <a:r>
                        <a:rPr sz="1600" spc="-2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«Артек»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3000</a:t>
                      </a:r>
                      <a:r>
                        <a:rPr sz="16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полуфиналистов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«Герой»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3000</a:t>
                      </a:r>
                      <a:r>
                        <a:rPr sz="16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полуфиналистов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Статус</a:t>
                      </a:r>
                      <a:r>
                        <a:rPr sz="16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«Герой»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22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27380" marR="618490" indent="42545" algn="ctr">
                        <a:lnSpc>
                          <a:spcPct val="114999"/>
                        </a:lnSpc>
                        <a:spcBef>
                          <a:spcPts val="6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900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финалистов </a:t>
                      </a:r>
                      <a:r>
                        <a:rPr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 «Звезда»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67119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900</a:t>
                      </a:r>
                      <a:r>
                        <a:rPr sz="1600" spc="-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marL="146685" marR="137795" indent="93980" algn="ctr">
                        <a:lnSpc>
                          <a:spcPct val="114999"/>
                        </a:lnSpc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«Звезда»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+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5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баллов</a:t>
                      </a:r>
                      <a:r>
                        <a:rPr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65" dirty="0">
                          <a:latin typeface="Microsoft Sans Serif"/>
                          <a:cs typeface="Microsoft Sans Serif"/>
                        </a:rPr>
                        <a:t>к </a:t>
                      </a:r>
                      <a:r>
                        <a:rPr sz="1600" spc="-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портфолио</a:t>
                      </a:r>
                      <a:r>
                        <a:rPr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при</a:t>
                      </a:r>
                      <a:r>
                        <a:rPr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поступлении</a:t>
                      </a:r>
                      <a:r>
                        <a:rPr sz="16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вуз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74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614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ди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ей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300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победителей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487680"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ди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ей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47561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«Победителя»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095">
                <a:tc>
                  <a:txBody>
                    <a:bodyPr/>
                    <a:lstStyle/>
                    <a:p>
                      <a:pPr marL="360045" marR="354330" indent="11430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spc="-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2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«Победителя» 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Участники</a:t>
                      </a:r>
                      <a:r>
                        <a:rPr sz="1600" spc="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путешествия</a:t>
                      </a:r>
                      <a:r>
                        <a:rPr sz="1600" spc="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по</a:t>
                      </a:r>
                      <a:endParaRPr lang="ru-RU" sz="1600" spc="-10" dirty="0">
                        <a:solidFill>
                          <a:srgbClr val="44536A"/>
                        </a:solidFill>
                        <a:latin typeface="Microsoft Sans Serif"/>
                        <a:cs typeface="Microsoft Sans Serif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маршруту</a:t>
                      </a:r>
                      <a:r>
                        <a:rPr lang="ru-RU" sz="1600" spc="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«Москва</a:t>
                      </a:r>
                      <a:r>
                        <a:rPr lang="ru-RU" sz="1600" spc="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-</a:t>
                      </a:r>
                      <a:r>
                        <a:rPr lang="ru-RU" sz="1600" spc="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Владивосток»</a:t>
                      </a:r>
                      <a:r>
                        <a:rPr lang="ru-RU" sz="1600" spc="5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и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«Владивосток</a:t>
                      </a:r>
                      <a:r>
                        <a:rPr lang="ru-RU" sz="1600" spc="4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-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Москва»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0"/>
                        </a:lnSpc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«Победителя»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639"/>
                        </a:lnSpc>
                        <a:spcBef>
                          <a:spcPts val="20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200</a:t>
                      </a:r>
                      <a:r>
                        <a:rPr sz="160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тыс.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 err="1">
                          <a:latin typeface="Arial"/>
                          <a:cs typeface="Arial"/>
                        </a:rPr>
                        <a:t>руб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.</a:t>
                      </a:r>
                      <a:endParaRPr lang="ru-RU" sz="1600" b="1" spc="-15" dirty="0"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ts val="1639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r>
                        <a:rPr lang="ru-RU"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приобретение</a:t>
                      </a:r>
                      <a:r>
                        <a:rPr lang="ru-RU"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оборудования</a:t>
                      </a:r>
                      <a:r>
                        <a:rPr lang="ru-RU" sz="16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и техники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639"/>
                        </a:lnSpc>
                        <a:spcBef>
                          <a:spcPts val="200"/>
                        </a:spcBef>
                      </a:pP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20"/>
                        </a:lnSpc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6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млн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0" dirty="0">
                          <a:latin typeface="Arial"/>
                          <a:cs typeface="Arial"/>
                        </a:rPr>
                        <a:t>руб.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2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обучение</a:t>
                      </a:r>
                      <a:r>
                        <a:rPr sz="1600" spc="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6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5" dirty="0">
                          <a:latin typeface="Microsoft Sans Serif"/>
                          <a:cs typeface="Microsoft Sans Serif"/>
                        </a:rPr>
                        <a:t>вузе,</a:t>
                      </a:r>
                      <a:r>
                        <a:rPr sz="1600" spc="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latin typeface="Microsoft Sans Serif"/>
                          <a:cs typeface="Microsoft Sans Serif"/>
                        </a:rPr>
                        <a:t>приобретение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 оборудования</a:t>
                      </a:r>
                      <a:r>
                        <a:rPr lang="ru-RU"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и </a:t>
                      </a:r>
                      <a:r>
                        <a:rPr lang="ru-RU" sz="1600" spc="-15" dirty="0">
                          <a:latin typeface="Microsoft Sans Serif"/>
                          <a:cs typeface="Microsoft Sans Serif"/>
                        </a:rPr>
                        <a:t>техники</a:t>
                      </a:r>
                      <a:r>
                        <a:rPr lang="ru-RU"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для </a:t>
                      </a:r>
                      <a:r>
                        <a:rPr lang="ru-RU" sz="1600" spc="-15" dirty="0">
                          <a:latin typeface="Microsoft Sans Serif"/>
                          <a:cs typeface="Microsoft Sans Serif"/>
                        </a:rPr>
                        <a:t>обучения</a:t>
                      </a:r>
                      <a:r>
                        <a:rPr lang="ru-RU"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по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специальности,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реализацию</a:t>
                      </a:r>
                      <a:r>
                        <a:rPr lang="ru-RU"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собственного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2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Bef>
                          <a:spcPts val="229"/>
                        </a:spcBef>
                      </a:pP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F65B4C2A-2B72-49B2-B9BF-2E77B9165B92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/>
          <p:nvPr/>
        </p:nvSpPr>
        <p:spPr>
          <a:xfrm>
            <a:off x="7415021" y="3576828"/>
            <a:ext cx="0" cy="170815"/>
          </a:xfrm>
          <a:custGeom>
            <a:avLst/>
            <a:gdLst/>
            <a:ahLst/>
            <a:cxnLst/>
            <a:rect l="l" t="t" r="r" b="b"/>
            <a:pathLst>
              <a:path h="170814">
                <a:moveTo>
                  <a:pt x="0" y="0"/>
                </a:moveTo>
                <a:lnTo>
                  <a:pt x="0" y="170687"/>
                </a:lnTo>
              </a:path>
            </a:pathLst>
          </a:custGeom>
          <a:ln w="38100">
            <a:solidFill>
              <a:srgbClr val="2427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881883" y="1368552"/>
            <a:ext cx="5020310" cy="1657350"/>
            <a:chOff x="2881883" y="1368552"/>
            <a:chExt cx="5020310" cy="1657350"/>
          </a:xfrm>
        </p:grpSpPr>
        <p:sp>
          <p:nvSpPr>
            <p:cNvPr id="4" name="object 4"/>
            <p:cNvSpPr/>
            <p:nvPr/>
          </p:nvSpPr>
          <p:spPr>
            <a:xfrm>
              <a:off x="7415022" y="2852166"/>
              <a:ext cx="0" cy="154940"/>
            </a:xfrm>
            <a:custGeom>
              <a:avLst/>
              <a:gdLst/>
              <a:ahLst/>
              <a:cxnLst/>
              <a:rect l="l" t="t" r="r" b="b"/>
              <a:pathLst>
                <a:path h="154939">
                  <a:moveTo>
                    <a:pt x="0" y="0"/>
                  </a:moveTo>
                  <a:lnTo>
                    <a:pt x="0" y="154686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881883" y="1368552"/>
              <a:ext cx="5020310" cy="789940"/>
            </a:xfrm>
            <a:custGeom>
              <a:avLst/>
              <a:gdLst/>
              <a:ahLst/>
              <a:cxnLst/>
              <a:rect l="l" t="t" r="r" b="b"/>
              <a:pathLst>
                <a:path w="5020309" h="789939">
                  <a:moveTo>
                    <a:pt x="0" y="789432"/>
                  </a:moveTo>
                  <a:lnTo>
                    <a:pt x="5020056" y="789432"/>
                  </a:lnTo>
                  <a:lnTo>
                    <a:pt x="5020056" y="0"/>
                  </a:lnTo>
                  <a:lnTo>
                    <a:pt x="0" y="0"/>
                  </a:lnTo>
                  <a:lnTo>
                    <a:pt x="0" y="789432"/>
                  </a:lnTo>
                  <a:close/>
                </a:path>
              </a:pathLst>
            </a:custGeom>
            <a:solidFill>
              <a:srgbClr val="F087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8677251" cy="8661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535"/>
              </a:lnSpc>
              <a:spcBef>
                <a:spcPts val="95"/>
              </a:spcBef>
            </a:pPr>
            <a:r>
              <a:rPr spc="40" dirty="0"/>
              <a:t>Этапы</a:t>
            </a:r>
            <a:r>
              <a:rPr spc="355" dirty="0"/>
              <a:t> </a:t>
            </a:r>
            <a:r>
              <a:rPr spc="200" dirty="0" err="1"/>
              <a:t>Конкурса</a:t>
            </a:r>
            <a:r>
              <a:rPr spc="360" dirty="0"/>
              <a:t> </a:t>
            </a:r>
            <a:r>
              <a:rPr lang="ru-RU" spc="360" dirty="0"/>
              <a:t/>
            </a:r>
            <a:br>
              <a:rPr lang="ru-RU" spc="360" dirty="0"/>
            </a:br>
            <a:r>
              <a:rPr sz="2400" b="1" spc="229" dirty="0" err="1"/>
              <a:t>для</a:t>
            </a:r>
            <a:r>
              <a:rPr sz="2400" b="1" spc="360" dirty="0"/>
              <a:t> </a:t>
            </a:r>
            <a:r>
              <a:rPr sz="2400" b="1" spc="195" dirty="0" err="1"/>
              <a:t>школьников</a:t>
            </a:r>
            <a:r>
              <a:rPr lang="ru-RU" sz="2400" b="1" spc="195" dirty="0"/>
              <a:t> </a:t>
            </a:r>
            <a:r>
              <a:rPr sz="2400" b="1" spc="130" dirty="0"/>
              <a:t>5-7</a:t>
            </a:r>
            <a:r>
              <a:rPr sz="2400" b="1" spc="315" dirty="0"/>
              <a:t> </a:t>
            </a:r>
            <a:r>
              <a:rPr sz="2400" b="1" spc="204" dirty="0"/>
              <a:t>классов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23316" y="1367026"/>
            <a:ext cx="1694941" cy="789939"/>
          </a:xfrm>
          <a:prstGeom prst="rect">
            <a:avLst/>
          </a:prstGeom>
          <a:solidFill>
            <a:srgbClr val="F0874A"/>
          </a:solidFill>
        </p:spPr>
        <p:txBody>
          <a:bodyPr vert="horz" wrap="square" lIns="0" tIns="0" rIns="0" bIns="0" rtlCol="0">
            <a:noAutofit/>
          </a:bodyPr>
          <a:lstStyle/>
          <a:p>
            <a:pPr marL="132080">
              <a:lnSpc>
                <a:spcPct val="100000"/>
              </a:lnSpc>
            </a:pPr>
            <a:r>
              <a:rPr sz="1800" b="1" spc="-15" dirty="0" err="1">
                <a:solidFill>
                  <a:srgbClr val="FFFFFF"/>
                </a:solidFill>
                <a:latin typeface="Arial"/>
                <a:cs typeface="Arial"/>
              </a:rPr>
              <a:t>Регистрация</a:t>
            </a:r>
            <a:endParaRPr lang="ru-RU" sz="1800" b="1" spc="-15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32080">
              <a:lnSpc>
                <a:spcPct val="100000"/>
              </a:lnSpc>
            </a:pPr>
            <a:r>
              <a:rPr lang="ru-RU" sz="1400" spc="-15" dirty="0">
                <a:solidFill>
                  <a:srgbClr val="FFFFFF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Привлечение наставника</a:t>
            </a:r>
            <a:endParaRPr sz="1400" dirty="0"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32072" y="1532635"/>
            <a:ext cx="35204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Дистанционный</a:t>
            </a:r>
            <a:r>
              <a:rPr sz="18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этап</a:t>
            </a:r>
            <a:r>
              <a:rPr sz="18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конкурса</a:t>
            </a:r>
            <a:endParaRPr sz="1800" dirty="0">
              <a:latin typeface="Arial"/>
              <a:cs typeface="Arial"/>
            </a:endParaRPr>
          </a:p>
          <a:p>
            <a:pPr marL="64135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Базовая</a:t>
            </a:r>
            <a:r>
              <a:rPr sz="1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оценка</a:t>
            </a:r>
            <a:r>
              <a:rPr sz="1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компетенций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участников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423147" y="1368552"/>
            <a:ext cx="3252470" cy="789940"/>
          </a:xfrm>
          <a:custGeom>
            <a:avLst/>
            <a:gdLst/>
            <a:ahLst/>
            <a:cxnLst/>
            <a:rect l="l" t="t" r="r" b="b"/>
            <a:pathLst>
              <a:path w="3252470" h="789939">
                <a:moveTo>
                  <a:pt x="0" y="789432"/>
                </a:moveTo>
                <a:lnTo>
                  <a:pt x="3252215" y="789432"/>
                </a:lnTo>
                <a:lnTo>
                  <a:pt x="3252215" y="0"/>
                </a:lnTo>
                <a:lnTo>
                  <a:pt x="0" y="0"/>
                </a:lnTo>
                <a:lnTo>
                  <a:pt x="0" y="789432"/>
                </a:lnTo>
                <a:close/>
              </a:path>
            </a:pathLst>
          </a:custGeom>
          <a:solidFill>
            <a:srgbClr val="F087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625967" y="1394916"/>
            <a:ext cx="2849880" cy="78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Очный</a:t>
            </a:r>
            <a:r>
              <a:rPr sz="18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ФИНАЛ</a:t>
            </a:r>
            <a:endParaRPr sz="1800" dirty="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МДЦ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1800" b="1" spc="-15" dirty="0" err="1">
                <a:solidFill>
                  <a:srgbClr val="FFFFFF"/>
                </a:solidFill>
                <a:latin typeface="Arial"/>
                <a:cs typeface="Arial"/>
              </a:rPr>
              <a:t>Артек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sz="18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Продвинутая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оценка</a:t>
            </a:r>
            <a:r>
              <a:rPr sz="1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компетенций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7887" y="2157983"/>
            <a:ext cx="1690370" cy="375103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97155" rIns="0" bIns="0" rtlCol="0">
            <a:spAutoFit/>
          </a:bodyPr>
          <a:lstStyle/>
          <a:p>
            <a:pPr marL="252095">
              <a:lnSpc>
                <a:spcPct val="100000"/>
              </a:lnSpc>
              <a:spcBef>
                <a:spcPts val="765"/>
              </a:spcBef>
            </a:pPr>
            <a:endParaRPr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881883" y="2157983"/>
            <a:ext cx="5020310" cy="396240"/>
          </a:xfrm>
          <a:custGeom>
            <a:avLst/>
            <a:gdLst/>
            <a:ahLst/>
            <a:cxnLst/>
            <a:rect l="l" t="t" r="r" b="b"/>
            <a:pathLst>
              <a:path w="5020309" h="396239">
                <a:moveTo>
                  <a:pt x="5020056" y="0"/>
                </a:moveTo>
                <a:lnTo>
                  <a:pt x="0" y="0"/>
                </a:lnTo>
                <a:lnTo>
                  <a:pt x="0" y="396239"/>
                </a:lnTo>
                <a:lnTo>
                  <a:pt x="5020056" y="396239"/>
                </a:lnTo>
                <a:lnTo>
                  <a:pt x="502005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452719" y="2215454"/>
            <a:ext cx="206390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solidFill>
                  <a:srgbClr val="FFFFFF"/>
                </a:solidFill>
                <a:latin typeface="Calibri"/>
                <a:cs typeface="Calibri"/>
              </a:rPr>
              <a:t>26</a:t>
            </a:r>
            <a:r>
              <a:rPr lang="ru-RU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spc="-5" dirty="0">
                <a:solidFill>
                  <a:srgbClr val="FFFFFF"/>
                </a:solidFill>
                <a:latin typeface="Calibri"/>
                <a:cs typeface="Calibri"/>
              </a:rPr>
              <a:t>марта</a:t>
            </a:r>
            <a:r>
              <a:rPr lang="ru-RU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spc="-10" dirty="0">
                <a:solidFill>
                  <a:srgbClr val="FFFFFF"/>
                </a:solidFill>
                <a:latin typeface="Calibri"/>
                <a:cs typeface="Calibri"/>
              </a:rPr>
              <a:t>10 июня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423147" y="2157983"/>
            <a:ext cx="3252470" cy="396240"/>
          </a:xfrm>
          <a:custGeom>
            <a:avLst/>
            <a:gdLst/>
            <a:ahLst/>
            <a:cxnLst/>
            <a:rect l="l" t="t" r="r" b="b"/>
            <a:pathLst>
              <a:path w="3252470" h="396239">
                <a:moveTo>
                  <a:pt x="3252215" y="0"/>
                </a:moveTo>
                <a:lnTo>
                  <a:pt x="0" y="0"/>
                </a:lnTo>
                <a:lnTo>
                  <a:pt x="0" y="396239"/>
                </a:lnTo>
                <a:lnTo>
                  <a:pt x="3252215" y="396239"/>
                </a:lnTo>
                <a:lnTo>
                  <a:pt x="325221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523476" y="2212960"/>
            <a:ext cx="140893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r>
              <a:rPr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июля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27887" y="2994660"/>
            <a:ext cx="4227830" cy="594360"/>
          </a:xfrm>
          <a:custGeom>
            <a:avLst/>
            <a:gdLst/>
            <a:ahLst/>
            <a:cxnLst/>
            <a:rect l="l" t="t" r="r" b="b"/>
            <a:pathLst>
              <a:path w="4227830" h="594360">
                <a:moveTo>
                  <a:pt x="4227576" y="0"/>
                </a:moveTo>
                <a:lnTo>
                  <a:pt x="0" y="0"/>
                </a:lnTo>
                <a:lnTo>
                  <a:pt x="0" y="594360"/>
                </a:lnTo>
                <a:lnTo>
                  <a:pt x="4227576" y="594360"/>
                </a:lnTo>
                <a:lnTo>
                  <a:pt x="422757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07465" y="3138297"/>
            <a:ext cx="346773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Основные</a:t>
            </a:r>
            <a:r>
              <a:rPr sz="11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задания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выполняются</a:t>
            </a:r>
            <a:r>
              <a:rPr sz="1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протяжении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всей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игры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сценарию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480303" y="3006851"/>
            <a:ext cx="3558540" cy="570230"/>
          </a:xfrm>
          <a:custGeom>
            <a:avLst/>
            <a:gdLst/>
            <a:ahLst/>
            <a:cxnLst/>
            <a:rect l="l" t="t" r="r" b="b"/>
            <a:pathLst>
              <a:path w="3558540" h="570229">
                <a:moveTo>
                  <a:pt x="3558540" y="0"/>
                </a:moveTo>
                <a:lnTo>
                  <a:pt x="0" y="0"/>
                </a:lnTo>
                <a:lnTo>
                  <a:pt x="0" y="569976"/>
                </a:lnTo>
                <a:lnTo>
                  <a:pt x="3558540" y="569976"/>
                </a:lnTo>
                <a:lnTo>
                  <a:pt x="355854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617845" y="3107817"/>
            <a:ext cx="328295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Специализированные</a:t>
            </a:r>
            <a:r>
              <a:rPr sz="11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задания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выполняются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вызову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 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знаковом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месте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вызова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523476" y="3006851"/>
            <a:ext cx="2152015" cy="538480"/>
          </a:xfrm>
          <a:custGeom>
            <a:avLst/>
            <a:gdLst/>
            <a:ahLst/>
            <a:cxnLst/>
            <a:rect l="l" t="t" r="r" b="b"/>
            <a:pathLst>
              <a:path w="2152015" h="538479">
                <a:moveTo>
                  <a:pt x="0" y="537972"/>
                </a:moveTo>
                <a:lnTo>
                  <a:pt x="2151887" y="537972"/>
                </a:lnTo>
                <a:lnTo>
                  <a:pt x="2151887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9722866" y="3107817"/>
            <a:ext cx="175577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Собеседование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рейтингу</a:t>
            </a: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600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детей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516623" y="3747515"/>
            <a:ext cx="1752600" cy="988060"/>
          </a:xfrm>
          <a:custGeom>
            <a:avLst/>
            <a:gdLst/>
            <a:ahLst/>
            <a:cxnLst/>
            <a:rect l="l" t="t" r="r" b="b"/>
            <a:pathLst>
              <a:path w="1752600" h="988060">
                <a:moveTo>
                  <a:pt x="1752600" y="0"/>
                </a:moveTo>
                <a:lnTo>
                  <a:pt x="0" y="0"/>
                </a:lnTo>
                <a:lnTo>
                  <a:pt x="0" y="987552"/>
                </a:lnTo>
                <a:lnTo>
                  <a:pt x="1752600" y="987552"/>
                </a:lnTo>
                <a:lnTo>
                  <a:pt x="1752600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725539" y="4064634"/>
            <a:ext cx="133477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889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С</a:t>
            </a:r>
            <a:r>
              <a:rPr sz="105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м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ы</a:t>
            </a:r>
            <a:r>
              <a:rPr sz="105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сл</a:t>
            </a: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о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вые</a:t>
            </a:r>
            <a:r>
              <a:rPr sz="105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50" dirty="0">
                <a:solidFill>
                  <a:srgbClr val="242753"/>
                </a:solidFill>
                <a:latin typeface="Microsoft Sans Serif"/>
                <a:cs typeface="Microsoft Sans Serif"/>
              </a:rPr>
              <a:t>з</a:t>
            </a: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ада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ния  </a:t>
            </a: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</a:t>
            </a:r>
            <a:r>
              <a:rPr sz="105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вызовам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конкурса</a:t>
            </a:r>
            <a:endParaRPr sz="1050">
              <a:latin typeface="Microsoft Sans Serif"/>
              <a:cs typeface="Microsoft Sans Serif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99588" y="2421508"/>
            <a:ext cx="8876030" cy="3868420"/>
            <a:chOff x="2799588" y="2421508"/>
            <a:chExt cx="8876030" cy="3868420"/>
          </a:xfrm>
        </p:grpSpPr>
        <p:sp>
          <p:nvSpPr>
            <p:cNvPr id="25" name="object 25"/>
            <p:cNvSpPr/>
            <p:nvPr/>
          </p:nvSpPr>
          <p:spPr>
            <a:xfrm>
              <a:off x="2818638" y="2841497"/>
              <a:ext cx="7789545" cy="0"/>
            </a:xfrm>
            <a:custGeom>
              <a:avLst/>
              <a:gdLst/>
              <a:ahLst/>
              <a:cxnLst/>
              <a:rect l="l" t="t" r="r" b="b"/>
              <a:pathLst>
                <a:path w="7789545">
                  <a:moveTo>
                    <a:pt x="0" y="0"/>
                  </a:moveTo>
                  <a:lnTo>
                    <a:pt x="7789163" y="0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446264" y="2424683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0"/>
                  </a:moveTo>
                  <a:lnTo>
                    <a:pt x="0" y="183006"/>
                  </a:lnTo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900927" y="5236463"/>
              <a:ext cx="5774690" cy="1053465"/>
            </a:xfrm>
            <a:custGeom>
              <a:avLst/>
              <a:gdLst/>
              <a:ahLst/>
              <a:cxnLst/>
              <a:rect l="l" t="t" r="r" b="b"/>
              <a:pathLst>
                <a:path w="5774690" h="1053464">
                  <a:moveTo>
                    <a:pt x="5774435" y="0"/>
                  </a:moveTo>
                  <a:lnTo>
                    <a:pt x="0" y="0"/>
                  </a:lnTo>
                  <a:lnTo>
                    <a:pt x="0" y="1053084"/>
                  </a:lnTo>
                  <a:lnTo>
                    <a:pt x="5774435" y="1053084"/>
                  </a:lnTo>
                  <a:lnTo>
                    <a:pt x="5774435" y="0"/>
                  </a:lnTo>
                  <a:close/>
                </a:path>
              </a:pathLst>
            </a:custGeom>
            <a:solidFill>
              <a:srgbClr val="2427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394450" y="5373115"/>
            <a:ext cx="4788535" cy="73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3A56"/>
                </a:solidFill>
                <a:latin typeface="Arial"/>
                <a:cs typeface="Arial"/>
              </a:rPr>
              <a:t>ПРИЗОВОЙ</a:t>
            </a:r>
            <a:r>
              <a:rPr sz="1800" b="1" spc="16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1800" b="1" spc="15" dirty="0">
                <a:solidFill>
                  <a:srgbClr val="FF3A56"/>
                </a:solidFill>
                <a:latin typeface="Arial"/>
                <a:cs typeface="Arial"/>
              </a:rPr>
              <a:t>ФОНД</a:t>
            </a:r>
            <a:endParaRPr sz="1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5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300</a:t>
            </a:r>
            <a:r>
              <a:rPr sz="1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победителей</a:t>
            </a:r>
            <a:r>
              <a:rPr sz="1400" b="1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станут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участниками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образовательного </a:t>
            </a:r>
            <a:r>
              <a:rPr sz="1400" spc="-36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путешествия</a:t>
            </a:r>
            <a:r>
              <a:rPr sz="1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маршруту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«Москва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370" dirty="0">
                <a:solidFill>
                  <a:srgbClr val="FFFFFF"/>
                </a:solidFill>
                <a:latin typeface="Microsoft Sans Serif"/>
                <a:cs typeface="Microsoft Sans Serif"/>
              </a:rPr>
              <a:t>–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Владивосток»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523476" y="3544823"/>
            <a:ext cx="2152015" cy="396240"/>
          </a:xfrm>
          <a:custGeom>
            <a:avLst/>
            <a:gdLst/>
            <a:ahLst/>
            <a:cxnLst/>
            <a:rect l="l" t="t" r="r" b="b"/>
            <a:pathLst>
              <a:path w="2152015" h="396239">
                <a:moveTo>
                  <a:pt x="2151887" y="0"/>
                </a:moveTo>
                <a:lnTo>
                  <a:pt x="0" y="0"/>
                </a:lnTo>
                <a:lnTo>
                  <a:pt x="0" y="396239"/>
                </a:lnTo>
                <a:lnTo>
                  <a:pt x="2151887" y="396239"/>
                </a:lnTo>
                <a:lnTo>
                  <a:pt x="2151887" y="0"/>
                </a:lnTo>
                <a:close/>
              </a:path>
            </a:pathLst>
          </a:custGeom>
          <a:solidFill>
            <a:srgbClr val="FF3A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0172445" y="3635502"/>
            <a:ext cx="85851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5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r>
              <a:rPr sz="12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2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ru-RU" sz="1200" b="1" spc="-3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r>
              <a:rPr sz="12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ru-RU" sz="1200" b="1" spc="-45" dirty="0">
                <a:solidFill>
                  <a:srgbClr val="FFFFFF"/>
                </a:solidFill>
                <a:latin typeface="Arial"/>
                <a:cs typeface="Arial"/>
              </a:rPr>
              <a:t>июня</a:t>
            </a:r>
            <a:endParaRPr sz="1200" dirty="0">
              <a:latin typeface="Arial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623316" y="2535935"/>
            <a:ext cx="10005695" cy="2856865"/>
            <a:chOff x="623316" y="2535935"/>
            <a:chExt cx="10005695" cy="2856865"/>
          </a:xfrm>
        </p:grpSpPr>
        <p:sp>
          <p:nvSpPr>
            <p:cNvPr id="32" name="object 32"/>
            <p:cNvSpPr/>
            <p:nvPr/>
          </p:nvSpPr>
          <p:spPr>
            <a:xfrm>
              <a:off x="5424677" y="2554985"/>
              <a:ext cx="0" cy="292100"/>
            </a:xfrm>
            <a:custGeom>
              <a:avLst/>
              <a:gdLst/>
              <a:ahLst/>
              <a:cxnLst/>
              <a:rect l="l" t="t" r="r" b="b"/>
              <a:pathLst>
                <a:path h="292100">
                  <a:moveTo>
                    <a:pt x="0" y="0"/>
                  </a:moveTo>
                  <a:lnTo>
                    <a:pt x="0" y="291718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818638" y="2833877"/>
              <a:ext cx="2540" cy="160020"/>
            </a:xfrm>
            <a:custGeom>
              <a:avLst/>
              <a:gdLst/>
              <a:ahLst/>
              <a:cxnLst/>
              <a:rect l="l" t="t" r="r" b="b"/>
              <a:pathLst>
                <a:path w="2539" h="160019">
                  <a:moveTo>
                    <a:pt x="1206" y="-19050"/>
                  </a:moveTo>
                  <a:lnTo>
                    <a:pt x="1206" y="178561"/>
                  </a:lnTo>
                </a:path>
              </a:pathLst>
            </a:custGeom>
            <a:ln w="40512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606277" y="2839973"/>
              <a:ext cx="2540" cy="160020"/>
            </a:xfrm>
            <a:custGeom>
              <a:avLst/>
              <a:gdLst/>
              <a:ahLst/>
              <a:cxnLst/>
              <a:rect l="l" t="t" r="r" b="b"/>
              <a:pathLst>
                <a:path w="2540" h="160019">
                  <a:moveTo>
                    <a:pt x="1206" y="-19050"/>
                  </a:moveTo>
                  <a:lnTo>
                    <a:pt x="1206" y="178561"/>
                  </a:lnTo>
                </a:path>
              </a:pathLst>
            </a:custGeom>
            <a:ln w="40513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669541" y="3569969"/>
              <a:ext cx="0" cy="447675"/>
            </a:xfrm>
            <a:custGeom>
              <a:avLst/>
              <a:gdLst/>
              <a:ahLst/>
              <a:cxnLst/>
              <a:rect l="l" t="t" r="r" b="b"/>
              <a:pathLst>
                <a:path h="447675">
                  <a:moveTo>
                    <a:pt x="0" y="0"/>
                  </a:moveTo>
                  <a:lnTo>
                    <a:pt x="0" y="447293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871277" y="3550919"/>
              <a:ext cx="0" cy="494030"/>
            </a:xfrm>
            <a:custGeom>
              <a:avLst/>
              <a:gdLst/>
              <a:ahLst/>
              <a:cxnLst/>
              <a:rect l="l" t="t" r="r" b="b"/>
              <a:pathLst>
                <a:path h="494029">
                  <a:moveTo>
                    <a:pt x="0" y="0"/>
                  </a:moveTo>
                  <a:lnTo>
                    <a:pt x="0" y="493775"/>
                  </a:lnTo>
                </a:path>
              </a:pathLst>
            </a:custGeom>
            <a:ln w="46354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669541" y="4543043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4">
                  <a:moveTo>
                    <a:pt x="0" y="0"/>
                  </a:moveTo>
                  <a:lnTo>
                    <a:pt x="0" y="147827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23316" y="4017263"/>
              <a:ext cx="1961514" cy="525780"/>
            </a:xfrm>
            <a:custGeom>
              <a:avLst/>
              <a:gdLst/>
              <a:ahLst/>
              <a:cxnLst/>
              <a:rect l="l" t="t" r="r" b="b"/>
              <a:pathLst>
                <a:path w="1961514" h="525779">
                  <a:moveTo>
                    <a:pt x="1961388" y="0"/>
                  </a:moveTo>
                  <a:lnTo>
                    <a:pt x="0" y="0"/>
                  </a:lnTo>
                  <a:lnTo>
                    <a:pt x="0" y="525780"/>
                  </a:lnTo>
                  <a:lnTo>
                    <a:pt x="1961388" y="525780"/>
                  </a:lnTo>
                  <a:lnTo>
                    <a:pt x="1961388" y="0"/>
                  </a:lnTo>
                  <a:close/>
                </a:path>
              </a:pathLst>
            </a:custGeom>
            <a:solidFill>
              <a:srgbClr val="B4E4F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669541" y="5216651"/>
              <a:ext cx="0" cy="157480"/>
            </a:xfrm>
            <a:custGeom>
              <a:avLst/>
              <a:gdLst/>
              <a:ahLst/>
              <a:cxnLst/>
              <a:rect l="l" t="t" r="r" b="b"/>
              <a:pathLst>
                <a:path h="157479">
                  <a:moveTo>
                    <a:pt x="0" y="0"/>
                  </a:moveTo>
                  <a:lnTo>
                    <a:pt x="0" y="156972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871277" y="4570475"/>
              <a:ext cx="0" cy="140335"/>
            </a:xfrm>
            <a:custGeom>
              <a:avLst/>
              <a:gdLst/>
              <a:ahLst/>
              <a:cxnLst/>
              <a:rect l="l" t="t" r="r" b="b"/>
              <a:pathLst>
                <a:path h="140335">
                  <a:moveTo>
                    <a:pt x="0" y="0"/>
                  </a:moveTo>
                  <a:lnTo>
                    <a:pt x="0" y="140207"/>
                  </a:lnTo>
                </a:path>
              </a:pathLst>
            </a:custGeom>
            <a:ln w="46354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019047" y="4184141"/>
            <a:ext cx="11715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Тестовые</a:t>
            </a:r>
            <a:r>
              <a:rPr sz="1050" spc="-5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23316" y="4690871"/>
            <a:ext cx="1961514" cy="525780"/>
          </a:xfrm>
          <a:custGeom>
            <a:avLst/>
            <a:gdLst/>
            <a:ahLst/>
            <a:cxnLst/>
            <a:rect l="l" t="t" r="r" b="b"/>
            <a:pathLst>
              <a:path w="1961514" h="525779">
                <a:moveTo>
                  <a:pt x="1961388" y="0"/>
                </a:moveTo>
                <a:lnTo>
                  <a:pt x="0" y="0"/>
                </a:lnTo>
                <a:lnTo>
                  <a:pt x="0" y="525779"/>
                </a:lnTo>
                <a:lnTo>
                  <a:pt x="1961388" y="525779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080008" y="4777232"/>
            <a:ext cx="104775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endParaRPr sz="105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креативность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623316" y="5373623"/>
            <a:ext cx="1961514" cy="525780"/>
          </a:xfrm>
          <a:custGeom>
            <a:avLst/>
            <a:gdLst/>
            <a:ahLst/>
            <a:cxnLst/>
            <a:rect l="l" t="t" r="r" b="b"/>
            <a:pathLst>
              <a:path w="1961514" h="525779">
                <a:moveTo>
                  <a:pt x="1961388" y="0"/>
                </a:moveTo>
                <a:lnTo>
                  <a:pt x="0" y="0"/>
                </a:lnTo>
                <a:lnTo>
                  <a:pt x="0" y="525779"/>
                </a:lnTo>
                <a:lnTo>
                  <a:pt x="1961388" y="525779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869391" y="5460288"/>
            <a:ext cx="147002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8145" marR="5080" indent="-38608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r>
              <a:rPr sz="1050" spc="-5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логическое </a:t>
            </a:r>
            <a:r>
              <a:rPr sz="1050" spc="-2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мышление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894076" y="4044696"/>
            <a:ext cx="1961514" cy="525780"/>
          </a:xfrm>
          <a:custGeom>
            <a:avLst/>
            <a:gdLst/>
            <a:ahLst/>
            <a:cxnLst/>
            <a:rect l="l" t="t" r="r" b="b"/>
            <a:pathLst>
              <a:path w="1961514" h="525779">
                <a:moveTo>
                  <a:pt x="1961388" y="0"/>
                </a:moveTo>
                <a:lnTo>
                  <a:pt x="0" y="0"/>
                </a:lnTo>
                <a:lnTo>
                  <a:pt x="0" y="525779"/>
                </a:lnTo>
                <a:lnTo>
                  <a:pt x="1961388" y="525779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161538" y="4210939"/>
            <a:ext cx="14255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r>
              <a:rPr sz="1050" spc="-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альтруизм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894076" y="4710684"/>
            <a:ext cx="1961514" cy="527685"/>
          </a:xfrm>
          <a:custGeom>
            <a:avLst/>
            <a:gdLst/>
            <a:ahLst/>
            <a:cxnLst/>
            <a:rect l="l" t="t" r="r" b="b"/>
            <a:pathLst>
              <a:path w="1961514" h="527685">
                <a:moveTo>
                  <a:pt x="1961388" y="0"/>
                </a:moveTo>
                <a:lnTo>
                  <a:pt x="0" y="0"/>
                </a:lnTo>
                <a:lnTo>
                  <a:pt x="0" y="527304"/>
                </a:lnTo>
                <a:lnTo>
                  <a:pt x="1961388" y="527304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160014" y="4798314"/>
            <a:ext cx="142938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endParaRPr sz="105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коммуникативность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900928" y="5236464"/>
            <a:ext cx="5774690" cy="1053465"/>
          </a:xfrm>
          <a:custGeom>
            <a:avLst/>
            <a:gdLst/>
            <a:ahLst/>
            <a:cxnLst/>
            <a:rect l="l" t="t" r="r" b="b"/>
            <a:pathLst>
              <a:path w="5774690" h="1053464">
                <a:moveTo>
                  <a:pt x="208788" y="946404"/>
                </a:moveTo>
                <a:lnTo>
                  <a:pt x="109728" y="946404"/>
                </a:lnTo>
                <a:lnTo>
                  <a:pt x="109728" y="845820"/>
                </a:lnTo>
                <a:lnTo>
                  <a:pt x="1524" y="845820"/>
                </a:lnTo>
                <a:lnTo>
                  <a:pt x="1524" y="946404"/>
                </a:lnTo>
                <a:lnTo>
                  <a:pt x="1524" y="1053084"/>
                </a:lnTo>
                <a:lnTo>
                  <a:pt x="109728" y="1053084"/>
                </a:lnTo>
                <a:lnTo>
                  <a:pt x="208788" y="1053084"/>
                </a:lnTo>
                <a:lnTo>
                  <a:pt x="208788" y="946404"/>
                </a:lnTo>
                <a:close/>
              </a:path>
              <a:path w="5774690" h="1053464">
                <a:moveTo>
                  <a:pt x="236220" y="0"/>
                </a:moveTo>
                <a:lnTo>
                  <a:pt x="121920" y="0"/>
                </a:lnTo>
                <a:lnTo>
                  <a:pt x="1524" y="0"/>
                </a:lnTo>
                <a:lnTo>
                  <a:pt x="0" y="0"/>
                </a:lnTo>
                <a:lnTo>
                  <a:pt x="0" y="234696"/>
                </a:lnTo>
                <a:lnTo>
                  <a:pt x="121920" y="234696"/>
                </a:lnTo>
                <a:lnTo>
                  <a:pt x="121920" y="120396"/>
                </a:lnTo>
                <a:lnTo>
                  <a:pt x="236220" y="120396"/>
                </a:lnTo>
                <a:lnTo>
                  <a:pt x="236220" y="0"/>
                </a:lnTo>
                <a:close/>
              </a:path>
              <a:path w="5774690" h="1053464">
                <a:moveTo>
                  <a:pt x="5771388" y="818400"/>
                </a:moveTo>
                <a:lnTo>
                  <a:pt x="5649468" y="818400"/>
                </a:lnTo>
                <a:lnTo>
                  <a:pt x="5649468" y="932700"/>
                </a:lnTo>
                <a:lnTo>
                  <a:pt x="5535168" y="932700"/>
                </a:lnTo>
                <a:lnTo>
                  <a:pt x="5535168" y="1053084"/>
                </a:lnTo>
                <a:lnTo>
                  <a:pt x="5649468" y="1053084"/>
                </a:lnTo>
                <a:lnTo>
                  <a:pt x="5769864" y="1053084"/>
                </a:lnTo>
                <a:lnTo>
                  <a:pt x="5771388" y="1053084"/>
                </a:lnTo>
                <a:lnTo>
                  <a:pt x="5771388" y="818400"/>
                </a:lnTo>
                <a:close/>
              </a:path>
              <a:path w="5774690" h="1053464">
                <a:moveTo>
                  <a:pt x="5774436" y="0"/>
                </a:moveTo>
                <a:lnTo>
                  <a:pt x="5654040" y="0"/>
                </a:lnTo>
                <a:lnTo>
                  <a:pt x="5541264" y="0"/>
                </a:lnTo>
                <a:lnTo>
                  <a:pt x="5541264" y="120396"/>
                </a:lnTo>
                <a:lnTo>
                  <a:pt x="5654040" y="120396"/>
                </a:lnTo>
                <a:lnTo>
                  <a:pt x="5654040" y="234696"/>
                </a:lnTo>
                <a:lnTo>
                  <a:pt x="5774436" y="234696"/>
                </a:lnTo>
                <a:lnTo>
                  <a:pt x="5774436" y="120396"/>
                </a:lnTo>
                <a:lnTo>
                  <a:pt x="57744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A270C614-07C5-4856-A517-69505A1828A3}"/>
              </a:ext>
            </a:extLst>
          </p:cNvPr>
          <p:cNvSpPr txBox="1"/>
          <p:nvPr/>
        </p:nvSpPr>
        <p:spPr>
          <a:xfrm>
            <a:off x="888777" y="2157983"/>
            <a:ext cx="1610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-10" dirty="0">
                <a:solidFill>
                  <a:srgbClr val="FFFFFF"/>
                </a:solidFill>
                <a:latin typeface="Calibri"/>
                <a:cs typeface="Calibri"/>
              </a:rPr>
              <a:t>до </a:t>
            </a:r>
            <a:r>
              <a:rPr lang="ru-RU" b="1" dirty="0">
                <a:solidFill>
                  <a:srgbClr val="FFFFFF"/>
                </a:solidFill>
                <a:latin typeface="Calibri"/>
                <a:cs typeface="Calibri"/>
              </a:rPr>
              <a:t>25</a:t>
            </a:r>
            <a:r>
              <a:rPr lang="ru-RU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spc="-5" dirty="0">
                <a:solidFill>
                  <a:srgbClr val="FFFFFF"/>
                </a:solidFill>
                <a:latin typeface="Calibri"/>
                <a:cs typeface="Calibri"/>
              </a:rPr>
              <a:t>мая</a:t>
            </a:r>
            <a:endParaRPr lang="ru-RU" dirty="0">
              <a:latin typeface="Calibri"/>
              <a:cs typeface="Calibri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174992" y="1295400"/>
            <a:ext cx="4468495" cy="4994275"/>
            <a:chOff x="7174992" y="1295400"/>
            <a:chExt cx="4468495" cy="4994275"/>
          </a:xfrm>
        </p:grpSpPr>
        <p:sp>
          <p:nvSpPr>
            <p:cNvPr id="3" name="object 3"/>
            <p:cNvSpPr/>
            <p:nvPr/>
          </p:nvSpPr>
          <p:spPr>
            <a:xfrm>
              <a:off x="7174992" y="1295400"/>
              <a:ext cx="4447540" cy="3662679"/>
            </a:xfrm>
            <a:custGeom>
              <a:avLst/>
              <a:gdLst/>
              <a:ahLst/>
              <a:cxnLst/>
              <a:rect l="l" t="t" r="r" b="b"/>
              <a:pathLst>
                <a:path w="4447540" h="3662679">
                  <a:moveTo>
                    <a:pt x="0" y="3662172"/>
                  </a:moveTo>
                  <a:lnTo>
                    <a:pt x="4447032" y="3662172"/>
                  </a:lnTo>
                  <a:lnTo>
                    <a:pt x="4447032" y="0"/>
                  </a:lnTo>
                  <a:lnTo>
                    <a:pt x="0" y="0"/>
                  </a:lnTo>
                  <a:lnTo>
                    <a:pt x="0" y="3662172"/>
                  </a:lnTo>
                  <a:close/>
                </a:path>
              </a:pathLst>
            </a:custGeom>
            <a:solidFill>
              <a:srgbClr val="242753">
                <a:alpha val="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174992" y="4957571"/>
              <a:ext cx="4468495" cy="1332230"/>
            </a:xfrm>
            <a:custGeom>
              <a:avLst/>
              <a:gdLst/>
              <a:ahLst/>
              <a:cxnLst/>
              <a:rect l="l" t="t" r="r" b="b"/>
              <a:pathLst>
                <a:path w="4468495" h="1332229">
                  <a:moveTo>
                    <a:pt x="4468367" y="0"/>
                  </a:moveTo>
                  <a:lnTo>
                    <a:pt x="0" y="0"/>
                  </a:lnTo>
                  <a:lnTo>
                    <a:pt x="0" y="1331976"/>
                  </a:lnTo>
                  <a:lnTo>
                    <a:pt x="4468367" y="1331976"/>
                  </a:lnTo>
                  <a:lnTo>
                    <a:pt x="4468367" y="0"/>
                  </a:lnTo>
                  <a:close/>
                </a:path>
              </a:pathLst>
            </a:custGeom>
            <a:solidFill>
              <a:srgbClr val="2427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8114665" cy="923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535"/>
              </a:lnSpc>
              <a:spcBef>
                <a:spcPts val="95"/>
              </a:spcBef>
            </a:pPr>
            <a:r>
              <a:rPr spc="155" dirty="0"/>
              <a:t>Игра</a:t>
            </a:r>
            <a:r>
              <a:rPr spc="355" dirty="0"/>
              <a:t> </a:t>
            </a:r>
            <a:r>
              <a:rPr spc="520" dirty="0"/>
              <a:t>–</a:t>
            </a:r>
            <a:r>
              <a:rPr spc="350" dirty="0"/>
              <a:t> </a:t>
            </a:r>
            <a:r>
              <a:rPr spc="240" dirty="0"/>
              <a:t>погружение</a:t>
            </a:r>
            <a:r>
              <a:rPr spc="390" dirty="0"/>
              <a:t> </a:t>
            </a:r>
            <a:r>
              <a:rPr spc="140" dirty="0"/>
              <a:t>в</a:t>
            </a:r>
            <a:r>
              <a:rPr spc="345" dirty="0"/>
              <a:t> </a:t>
            </a:r>
            <a:r>
              <a:rPr spc="50" dirty="0"/>
              <a:t>мир</a:t>
            </a:r>
            <a:r>
              <a:rPr spc="365" dirty="0"/>
              <a:t> </a:t>
            </a:r>
            <a:r>
              <a:rPr spc="155" dirty="0"/>
              <a:t>Большой</a:t>
            </a:r>
          </a:p>
          <a:p>
            <a:pPr marL="12700">
              <a:lnSpc>
                <a:spcPts val="3535"/>
              </a:lnSpc>
            </a:pPr>
            <a:r>
              <a:rPr spc="85" dirty="0"/>
              <a:t>перемены</a:t>
            </a:r>
            <a:r>
              <a:rPr spc="385" dirty="0"/>
              <a:t> </a:t>
            </a:r>
            <a:r>
              <a:rPr spc="229" dirty="0"/>
              <a:t>для</a:t>
            </a:r>
            <a:r>
              <a:rPr spc="375" dirty="0"/>
              <a:t> </a:t>
            </a:r>
            <a:r>
              <a:rPr spc="195" dirty="0"/>
              <a:t>школьников</a:t>
            </a:r>
            <a:r>
              <a:rPr spc="385" dirty="0"/>
              <a:t> </a:t>
            </a:r>
            <a:r>
              <a:rPr spc="140" dirty="0"/>
              <a:t>5-7</a:t>
            </a:r>
            <a:r>
              <a:rPr spc="355" dirty="0"/>
              <a:t> </a:t>
            </a:r>
            <a:r>
              <a:rPr spc="204" dirty="0"/>
              <a:t>классов</a:t>
            </a:r>
          </a:p>
        </p:txBody>
      </p:sp>
      <p:sp>
        <p:nvSpPr>
          <p:cNvPr id="6" name="object 6"/>
          <p:cNvSpPr/>
          <p:nvPr/>
        </p:nvSpPr>
        <p:spPr>
          <a:xfrm>
            <a:off x="633983" y="1295400"/>
            <a:ext cx="6146800" cy="4994275"/>
          </a:xfrm>
          <a:custGeom>
            <a:avLst/>
            <a:gdLst/>
            <a:ahLst/>
            <a:cxnLst/>
            <a:rect l="l" t="t" r="r" b="b"/>
            <a:pathLst>
              <a:path w="6146800" h="4994275">
                <a:moveTo>
                  <a:pt x="6146292" y="0"/>
                </a:moveTo>
                <a:lnTo>
                  <a:pt x="0" y="0"/>
                </a:lnTo>
                <a:lnTo>
                  <a:pt x="0" y="4994148"/>
                </a:lnTo>
                <a:lnTo>
                  <a:pt x="6146292" y="4994148"/>
                </a:lnTo>
                <a:lnTo>
                  <a:pt x="6146292" y="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0" marR="583565" indent="-196850" algn="r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196850" algn="l"/>
              </a:tabLst>
            </a:pPr>
            <a:r>
              <a:rPr b="1" spc="-10" dirty="0">
                <a:latin typeface="Arial"/>
                <a:cs typeface="Arial"/>
              </a:rPr>
              <a:t>Пространство</a:t>
            </a:r>
            <a:r>
              <a:rPr b="1" spc="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игры</a:t>
            </a:r>
            <a:r>
              <a:rPr b="1" spc="-5" dirty="0">
                <a:latin typeface="Arial"/>
                <a:cs typeface="Arial"/>
              </a:rPr>
              <a:t> </a:t>
            </a:r>
            <a:r>
              <a:rPr spc="370" dirty="0"/>
              <a:t>–</a:t>
            </a:r>
            <a:r>
              <a:rPr spc="10" dirty="0"/>
              <a:t> </a:t>
            </a:r>
            <a:r>
              <a:rPr spc="-25" dirty="0"/>
              <a:t>карта</a:t>
            </a:r>
            <a:r>
              <a:rPr spc="-15" dirty="0"/>
              <a:t> «вызовов»</a:t>
            </a:r>
            <a:r>
              <a:rPr spc="-5" dirty="0"/>
              <a:t> </a:t>
            </a:r>
            <a:r>
              <a:rPr spc="-25" dirty="0"/>
              <a:t>конкурса</a:t>
            </a:r>
          </a:p>
          <a:p>
            <a:pPr marL="208915" indent="-196850">
              <a:lnSpc>
                <a:spcPct val="100000"/>
              </a:lnSpc>
              <a:spcBef>
                <a:spcPts val="1030"/>
              </a:spcBef>
              <a:buAutoNum type="arabicPeriod"/>
              <a:tabLst>
                <a:tab pos="209550" algn="l"/>
              </a:tabLst>
            </a:pPr>
            <a:r>
              <a:rPr b="1" spc="-10" dirty="0">
                <a:solidFill>
                  <a:srgbClr val="1D2F4F"/>
                </a:solidFill>
                <a:latin typeface="Arial"/>
                <a:cs typeface="Arial"/>
              </a:rPr>
              <a:t>Кастомизация </a:t>
            </a:r>
            <a:r>
              <a:rPr b="1" dirty="0">
                <a:solidFill>
                  <a:srgbClr val="1D2F4F"/>
                </a:solidFill>
                <a:latin typeface="Arial"/>
                <a:cs typeface="Arial"/>
              </a:rPr>
              <a:t>персонажа</a:t>
            </a:r>
            <a:r>
              <a:rPr b="1" spc="-3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D2F4F"/>
                </a:solidFill>
                <a:latin typeface="Arial"/>
                <a:cs typeface="Arial"/>
              </a:rPr>
              <a:t>с</a:t>
            </a:r>
            <a:r>
              <a:rPr b="1" spc="-1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1D2F4F"/>
                </a:solidFill>
                <a:latin typeface="Arial"/>
                <a:cs typeface="Arial"/>
              </a:rPr>
              <a:t>помощью </a:t>
            </a:r>
            <a:r>
              <a:rPr b="1" spc="-15" dirty="0">
                <a:solidFill>
                  <a:srgbClr val="1D2F4F"/>
                </a:solidFill>
                <a:latin typeface="Arial"/>
                <a:cs typeface="Arial"/>
              </a:rPr>
              <a:t>формы</a:t>
            </a:r>
          </a:p>
          <a:p>
            <a:pPr marL="12700">
              <a:lnSpc>
                <a:spcPct val="100000"/>
              </a:lnSpc>
            </a:pPr>
            <a:r>
              <a:rPr b="1" spc="-10" dirty="0">
                <a:solidFill>
                  <a:srgbClr val="1D2F4F"/>
                </a:solidFill>
                <a:latin typeface="Arial"/>
                <a:cs typeface="Arial"/>
              </a:rPr>
              <a:t>«Большой</a:t>
            </a:r>
            <a:r>
              <a:rPr b="1" spc="-3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b="1" spc="-5" dirty="0">
                <a:solidFill>
                  <a:srgbClr val="1D2F4F"/>
                </a:solidFill>
                <a:latin typeface="Arial"/>
                <a:cs typeface="Arial"/>
              </a:rPr>
              <a:t>перемены»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Arial"/>
              <a:cs typeface="Arial"/>
            </a:endParaRPr>
          </a:p>
          <a:p>
            <a:pPr marL="196850" marR="609600" indent="-196850" algn="r">
              <a:lnSpc>
                <a:spcPct val="100000"/>
              </a:lnSpc>
              <a:buAutoNum type="arabicPeriod" startAt="3"/>
              <a:tabLst>
                <a:tab pos="196850" algn="l"/>
              </a:tabLst>
            </a:pPr>
            <a:r>
              <a:rPr b="1" spc="-20" dirty="0">
                <a:latin typeface="Arial"/>
                <a:cs typeface="Arial"/>
              </a:rPr>
              <a:t>Ролевые</a:t>
            </a:r>
            <a:r>
              <a:rPr b="1" spc="-10" dirty="0">
                <a:latin typeface="Arial"/>
                <a:cs typeface="Arial"/>
              </a:rPr>
              <a:t> модели </a:t>
            </a:r>
            <a:r>
              <a:rPr spc="370" dirty="0"/>
              <a:t>–</a:t>
            </a:r>
            <a:r>
              <a:rPr spc="5" dirty="0"/>
              <a:t> </a:t>
            </a:r>
            <a:r>
              <a:rPr spc="-20" dirty="0"/>
              <a:t>будущие</a:t>
            </a:r>
            <a:r>
              <a:rPr spc="40" dirty="0"/>
              <a:t> </a:t>
            </a:r>
            <a:r>
              <a:rPr spc="-15" dirty="0"/>
              <a:t>участники</a:t>
            </a:r>
            <a:r>
              <a:rPr dirty="0"/>
              <a:t> </a:t>
            </a:r>
            <a:r>
              <a:rPr spc="-25" dirty="0"/>
              <a:t>конкурса</a:t>
            </a:r>
          </a:p>
          <a:p>
            <a:pPr>
              <a:lnSpc>
                <a:spcPct val="100000"/>
              </a:lnSpc>
              <a:spcBef>
                <a:spcPts val="25"/>
              </a:spcBef>
              <a:buAutoNum type="arabicPeriod" startAt="3"/>
            </a:pPr>
            <a:endParaRPr spc="-25" dirty="0"/>
          </a:p>
          <a:p>
            <a:pPr marL="278130" marR="633730">
              <a:lnSpc>
                <a:spcPts val="1300"/>
              </a:lnSpc>
            </a:pPr>
            <a:r>
              <a:rPr sz="1200" b="1" spc="-10" dirty="0">
                <a:solidFill>
                  <a:srgbClr val="2D75B6"/>
                </a:solidFill>
                <a:latin typeface="Arial"/>
                <a:cs typeface="Arial"/>
              </a:rPr>
              <a:t>Предприниматель</a:t>
            </a:r>
            <a:r>
              <a:rPr sz="1200" b="1" spc="60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D2F4F"/>
                </a:solidFill>
              </a:rPr>
              <a:t>-</a:t>
            </a:r>
            <a:r>
              <a:rPr sz="1200" spc="4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активный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представитель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города, </a:t>
            </a:r>
            <a:r>
              <a:rPr sz="1200" spc="-30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обладающий</a:t>
            </a:r>
            <a:r>
              <a:rPr sz="120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большими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ресурсами,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помогает </a:t>
            </a:r>
            <a:r>
              <a:rPr sz="1200" spc="-15" dirty="0">
                <a:solidFill>
                  <a:srgbClr val="1D2F4F"/>
                </a:solidFill>
              </a:rPr>
              <a:t>ребенку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ts val="1270"/>
              </a:lnSpc>
            </a:pPr>
            <a:r>
              <a:rPr sz="1200" spc="-15" dirty="0">
                <a:solidFill>
                  <a:srgbClr val="1D2F4F"/>
                </a:solidFill>
              </a:rPr>
              <a:t>преобразовывать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окружающий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мир,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менять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его</a:t>
            </a:r>
            <a:endParaRPr sz="1200"/>
          </a:p>
          <a:p>
            <a:pPr marL="278130" marR="395605">
              <a:lnSpc>
                <a:spcPts val="1300"/>
              </a:lnSpc>
              <a:spcBef>
                <a:spcPts val="1025"/>
              </a:spcBef>
            </a:pPr>
            <a:r>
              <a:rPr sz="1200" b="1" spc="-10" dirty="0">
                <a:solidFill>
                  <a:srgbClr val="2D75B6"/>
                </a:solidFill>
                <a:latin typeface="Arial"/>
                <a:cs typeface="Arial"/>
              </a:rPr>
              <a:t>Друг-ровесник,</a:t>
            </a:r>
            <a:r>
              <a:rPr sz="1200" b="1" spc="25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который</a:t>
            </a:r>
            <a:r>
              <a:rPr sz="1200" spc="-10" dirty="0">
                <a:solidFill>
                  <a:srgbClr val="1D2F4F"/>
                </a:solidFill>
              </a:rPr>
              <a:t> попадает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в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различные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сложные </a:t>
            </a:r>
            <a:r>
              <a:rPr sz="1200" spc="-5" dirty="0">
                <a:solidFill>
                  <a:srgbClr val="1D2F4F"/>
                </a:solidFill>
              </a:rPr>
              <a:t> ситуации,</a:t>
            </a:r>
            <a:r>
              <a:rPr sz="1200" spc="3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имеет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живое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воображение,</a:t>
            </a:r>
            <a:r>
              <a:rPr sz="1200" spc="-15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помогает </a:t>
            </a:r>
            <a:r>
              <a:rPr sz="1200" spc="-15" dirty="0">
                <a:solidFill>
                  <a:srgbClr val="1D2F4F"/>
                </a:solidFill>
              </a:rPr>
              <a:t>участнику</a:t>
            </a:r>
            <a:r>
              <a:rPr sz="1200" spc="55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в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ts val="1270"/>
              </a:lnSpc>
            </a:pPr>
            <a:r>
              <a:rPr sz="1200" spc="-15" dirty="0">
                <a:solidFill>
                  <a:srgbClr val="1D2F4F"/>
                </a:solidFill>
              </a:rPr>
              <a:t>«командных»</a:t>
            </a:r>
            <a:r>
              <a:rPr sz="1200" spc="-3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заданиях</a:t>
            </a:r>
            <a:endParaRPr sz="1200"/>
          </a:p>
          <a:p>
            <a:pPr marL="278130" marR="271780">
              <a:lnSpc>
                <a:spcPts val="1300"/>
              </a:lnSpc>
              <a:spcBef>
                <a:spcPts val="1015"/>
              </a:spcBef>
            </a:pPr>
            <a:r>
              <a:rPr sz="1200" b="1" spc="-5" dirty="0">
                <a:solidFill>
                  <a:srgbClr val="2D75B6"/>
                </a:solidFill>
                <a:latin typeface="Arial"/>
                <a:cs typeface="Arial"/>
              </a:rPr>
              <a:t>Учительница </a:t>
            </a:r>
            <a:r>
              <a:rPr sz="1200" spc="315" dirty="0">
                <a:solidFill>
                  <a:srgbClr val="1D2F4F"/>
                </a:solidFill>
              </a:rPr>
              <a:t>– </a:t>
            </a:r>
            <a:r>
              <a:rPr sz="1200" spc="-15" dirty="0">
                <a:solidFill>
                  <a:srgbClr val="1D2F4F"/>
                </a:solidFill>
              </a:rPr>
              <a:t>наставник, </a:t>
            </a:r>
            <a:r>
              <a:rPr sz="1200" spc="-20" dirty="0">
                <a:solidFill>
                  <a:srgbClr val="1D2F4F"/>
                </a:solidFill>
              </a:rPr>
              <a:t>который </a:t>
            </a:r>
            <a:r>
              <a:rPr sz="1200" spc="-30" dirty="0">
                <a:solidFill>
                  <a:srgbClr val="1D2F4F"/>
                </a:solidFill>
              </a:rPr>
              <a:t>подсказывает,</a:t>
            </a:r>
            <a:r>
              <a:rPr sz="1200" spc="-25" dirty="0">
                <a:solidFill>
                  <a:srgbClr val="1D2F4F"/>
                </a:solidFill>
              </a:rPr>
              <a:t> </a:t>
            </a:r>
            <a:r>
              <a:rPr sz="1200" spc="-45" dirty="0">
                <a:solidFill>
                  <a:srgbClr val="1D2F4F"/>
                </a:solidFill>
              </a:rPr>
              <a:t>как </a:t>
            </a:r>
            <a:r>
              <a:rPr sz="1200" spc="-5" dirty="0">
                <a:solidFill>
                  <a:srgbClr val="1D2F4F"/>
                </a:solidFill>
              </a:rPr>
              <a:t>найти </a:t>
            </a:r>
            <a:r>
              <a:rPr sz="1200" spc="-30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решение</a:t>
            </a:r>
            <a:r>
              <a:rPr sz="1200" spc="-1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той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или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иной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проблемы,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направляет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мысли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игрока.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830"/>
              </a:spcBef>
            </a:pPr>
            <a:r>
              <a:rPr sz="1200" spc="-10" dirty="0">
                <a:solidFill>
                  <a:srgbClr val="1D2F4F"/>
                </a:solidFill>
              </a:rPr>
              <a:t>Бабуля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315" dirty="0">
                <a:solidFill>
                  <a:srgbClr val="1D2F4F"/>
                </a:solidFill>
              </a:rPr>
              <a:t>–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опытная,</a:t>
            </a:r>
            <a:r>
              <a:rPr sz="120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мудрая,</a:t>
            </a:r>
            <a:r>
              <a:rPr sz="120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но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любит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пошутить</a:t>
            </a:r>
            <a:endParaRPr sz="1200"/>
          </a:p>
          <a:p>
            <a:pPr marL="278130">
              <a:lnSpc>
                <a:spcPct val="100000"/>
              </a:lnSpc>
              <a:spcBef>
                <a:spcPts val="860"/>
              </a:spcBef>
            </a:pPr>
            <a:r>
              <a:rPr sz="1200" b="1" spc="-10" dirty="0">
                <a:solidFill>
                  <a:srgbClr val="FF3A56"/>
                </a:solidFill>
                <a:latin typeface="Arial"/>
                <a:cs typeface="Arial"/>
              </a:rPr>
              <a:t>Волшебные</a:t>
            </a:r>
            <a:r>
              <a:rPr sz="1200" b="1" spc="-3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3A56"/>
                </a:solidFill>
                <a:latin typeface="Arial"/>
                <a:cs typeface="Arial"/>
              </a:rPr>
              <a:t>сущности:</a:t>
            </a:r>
            <a:endParaRPr sz="1200">
              <a:latin typeface="Arial"/>
              <a:cs typeface="Arial"/>
            </a:endParaRPr>
          </a:p>
          <a:p>
            <a:pPr marL="278130" marR="455930">
              <a:lnSpc>
                <a:spcPts val="1300"/>
              </a:lnSpc>
              <a:spcBef>
                <a:spcPts val="1015"/>
              </a:spcBef>
            </a:pPr>
            <a:r>
              <a:rPr sz="1200" b="1" spc="-5" dirty="0">
                <a:solidFill>
                  <a:srgbClr val="2D75B6"/>
                </a:solidFill>
                <a:latin typeface="Arial"/>
                <a:cs typeface="Arial"/>
              </a:rPr>
              <a:t>Вжух</a:t>
            </a:r>
            <a:r>
              <a:rPr sz="1200" b="1" spc="5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spc="315" dirty="0">
                <a:solidFill>
                  <a:srgbClr val="1D2F4F"/>
                </a:solidFill>
              </a:rPr>
              <a:t>–</a:t>
            </a:r>
            <a:r>
              <a:rPr sz="1200" spc="20" dirty="0">
                <a:solidFill>
                  <a:srgbClr val="1D2F4F"/>
                </a:solidFill>
              </a:rPr>
              <a:t> </a:t>
            </a:r>
            <a:r>
              <a:rPr sz="1200" spc="-55" dirty="0">
                <a:solidFill>
                  <a:srgbClr val="1D2F4F"/>
                </a:solidFill>
              </a:rPr>
              <a:t>кот,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который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сопровождает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ребенка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весь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25" dirty="0">
                <a:solidFill>
                  <a:srgbClr val="1D2F4F"/>
                </a:solidFill>
              </a:rPr>
              <a:t>конкурс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и </a:t>
            </a:r>
            <a:r>
              <a:rPr sz="1200" spc="-305" dirty="0">
                <a:solidFill>
                  <a:srgbClr val="1D2F4F"/>
                </a:solidFill>
              </a:rPr>
              <a:t> </a:t>
            </a:r>
            <a:r>
              <a:rPr sz="1200" spc="-30" dirty="0">
                <a:solidFill>
                  <a:srgbClr val="1D2F4F"/>
                </a:solidFill>
              </a:rPr>
              <a:t>подсказывает,</a:t>
            </a:r>
            <a:r>
              <a:rPr sz="1200" spc="-25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помогает </a:t>
            </a:r>
            <a:r>
              <a:rPr sz="1200" dirty="0">
                <a:solidFill>
                  <a:srgbClr val="1D2F4F"/>
                </a:solidFill>
              </a:rPr>
              <a:t>в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прохождении.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25" dirty="0">
                <a:solidFill>
                  <a:srgbClr val="1D2F4F"/>
                </a:solidFill>
              </a:rPr>
              <a:t>Умеет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говорить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830"/>
              </a:spcBef>
            </a:pPr>
            <a:r>
              <a:rPr sz="1200" b="1" spc="-10" dirty="0">
                <a:solidFill>
                  <a:srgbClr val="2D75B6"/>
                </a:solidFill>
                <a:latin typeface="Arial"/>
                <a:cs typeface="Arial"/>
              </a:rPr>
              <a:t>Ничто</a:t>
            </a:r>
            <a:r>
              <a:rPr sz="1200" b="1" spc="25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spc="315" dirty="0">
                <a:solidFill>
                  <a:srgbClr val="1D2F4F"/>
                </a:solidFill>
              </a:rPr>
              <a:t>–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причина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всех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бед,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происходящих</a:t>
            </a:r>
            <a:r>
              <a:rPr sz="1200" dirty="0">
                <a:solidFill>
                  <a:srgbClr val="1D2F4F"/>
                </a:solidFill>
              </a:rPr>
              <a:t> в</a:t>
            </a:r>
            <a:r>
              <a:rPr sz="1200" spc="3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городе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/>
          </a:p>
          <a:p>
            <a:pPr marL="256540" indent="-196850">
              <a:lnSpc>
                <a:spcPct val="100000"/>
              </a:lnSpc>
              <a:buAutoNum type="arabicPeriod" startAt="4"/>
              <a:tabLst>
                <a:tab pos="256540" algn="l"/>
              </a:tabLst>
            </a:pPr>
            <a:r>
              <a:rPr b="1" spc="-5" dirty="0">
                <a:solidFill>
                  <a:srgbClr val="1D2F4F"/>
                </a:solidFill>
                <a:latin typeface="Arial"/>
                <a:cs typeface="Arial"/>
              </a:rPr>
              <a:t>Задания </a:t>
            </a:r>
            <a:r>
              <a:rPr spc="370" dirty="0">
                <a:solidFill>
                  <a:srgbClr val="1D2F4F"/>
                </a:solidFill>
              </a:rPr>
              <a:t>–</a:t>
            </a:r>
            <a:r>
              <a:rPr spc="25" dirty="0">
                <a:solidFill>
                  <a:srgbClr val="1D2F4F"/>
                </a:solidFill>
              </a:rPr>
              <a:t> </a:t>
            </a:r>
            <a:r>
              <a:rPr spc="-5" dirty="0">
                <a:solidFill>
                  <a:srgbClr val="1D2F4F"/>
                </a:solidFill>
              </a:rPr>
              <a:t>основа </a:t>
            </a:r>
            <a:r>
              <a:rPr spc="-20" dirty="0">
                <a:solidFill>
                  <a:srgbClr val="1D2F4F"/>
                </a:solidFill>
              </a:rPr>
              <a:t>будущих</a:t>
            </a:r>
            <a:r>
              <a:rPr spc="65" dirty="0">
                <a:solidFill>
                  <a:srgbClr val="1D2F4F"/>
                </a:solidFill>
              </a:rPr>
              <a:t> </a:t>
            </a:r>
            <a:r>
              <a:rPr spc="-10" dirty="0">
                <a:solidFill>
                  <a:srgbClr val="1D2F4F"/>
                </a:solidFill>
              </a:rPr>
              <a:t>профессий/специальностей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174992" y="4957571"/>
            <a:ext cx="4468495" cy="1332230"/>
          </a:xfrm>
          <a:prstGeom prst="rect">
            <a:avLst/>
          </a:prstGeom>
        </p:spPr>
        <p:txBody>
          <a:bodyPr vert="horz" wrap="square" lIns="0" tIns="168275" rIns="0" bIns="0" rtlCol="0">
            <a:spAutoFit/>
          </a:bodyPr>
          <a:lstStyle/>
          <a:p>
            <a:pPr marL="179070" marR="765810">
              <a:lnSpc>
                <a:spcPct val="100000"/>
              </a:lnSpc>
              <a:spcBef>
                <a:spcPts val="1325"/>
              </a:spcBef>
            </a:pP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Школьники</a:t>
            </a:r>
            <a:r>
              <a:rPr sz="16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смогут</a:t>
            </a:r>
            <a:r>
              <a:rPr sz="16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увидеть</a:t>
            </a:r>
            <a:r>
              <a:rPr sz="16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реальные </a:t>
            </a:r>
            <a:r>
              <a:rPr sz="16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объекты,</a:t>
            </a:r>
            <a:r>
              <a:rPr sz="16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</a:t>
            </a:r>
            <a:r>
              <a:rPr sz="16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которыми</a:t>
            </a:r>
            <a:r>
              <a:rPr sz="16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встречались</a:t>
            </a:r>
            <a:endParaRPr sz="1600">
              <a:latin typeface="Microsoft Sans Serif"/>
              <a:cs typeface="Microsoft Sans Serif"/>
            </a:endParaRPr>
          </a:p>
          <a:p>
            <a:pPr marL="179070" marR="1062990">
              <a:lnSpc>
                <a:spcPct val="100000"/>
              </a:lnSpc>
            </a:pP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6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игровом</a:t>
            </a:r>
            <a:r>
              <a:rPr sz="16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пространстве</a:t>
            </a:r>
            <a:r>
              <a:rPr sz="16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конкурса, </a:t>
            </a:r>
            <a:r>
              <a:rPr sz="16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во</a:t>
            </a:r>
            <a:r>
              <a:rPr sz="16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время</a:t>
            </a:r>
            <a:r>
              <a:rPr sz="16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путешествия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94118" y="1478661"/>
            <a:ext cx="3937635" cy="2890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solidFill>
                  <a:srgbClr val="242753"/>
                </a:solidFill>
                <a:latin typeface="Arial"/>
                <a:cs typeface="Arial"/>
              </a:rPr>
              <a:t>ДОСТОПРИМЕЧАТЕЛЬНОСТИ</a:t>
            </a:r>
            <a:r>
              <a:rPr sz="1600" b="1" spc="7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600" b="1" spc="-15" dirty="0">
                <a:solidFill>
                  <a:srgbClr val="242753"/>
                </a:solidFill>
                <a:latin typeface="Arial"/>
                <a:cs typeface="Arial"/>
              </a:rPr>
              <a:t>РОССИИ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50">
              <a:latin typeface="Arial"/>
              <a:cs typeface="Arial"/>
            </a:endParaRPr>
          </a:p>
          <a:p>
            <a:pPr marL="28638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Музей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 «Эрмитаж»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Озеро</a:t>
            </a:r>
            <a:r>
              <a:rPr sz="1400" spc="-70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Байкал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Мост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на 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Остров</a:t>
            </a:r>
            <a:r>
              <a:rPr sz="1400" spc="-30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Русский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Иннополис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Транссибирская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 железная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дорога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Херсонес</a:t>
            </a:r>
            <a:r>
              <a:rPr sz="1400" spc="-4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Таврический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О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л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и</a:t>
            </a:r>
            <a:r>
              <a:rPr sz="1400" spc="-40" dirty="0">
                <a:solidFill>
                  <a:srgbClr val="FF3A56"/>
                </a:solidFill>
                <a:latin typeface="Microsoft Sans Serif"/>
                <a:cs typeface="Microsoft Sans Serif"/>
              </a:rPr>
              <a:t>м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п</a:t>
            </a: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ий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с</a:t>
            </a:r>
            <a:r>
              <a:rPr sz="1400" spc="-40" dirty="0">
                <a:solidFill>
                  <a:srgbClr val="FF3A56"/>
                </a:solidFill>
                <a:latin typeface="Microsoft Sans Serif"/>
                <a:cs typeface="Microsoft Sans Serif"/>
              </a:rPr>
              <a:t>к</a:t>
            </a:r>
            <a:r>
              <a:rPr sz="1400" spc="-55" dirty="0">
                <a:solidFill>
                  <a:srgbClr val="FF3A56"/>
                </a:solidFill>
                <a:latin typeface="Microsoft Sans Serif"/>
                <a:cs typeface="Microsoft Sans Serif"/>
              </a:rPr>
              <a:t>и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й</a:t>
            </a:r>
            <a:r>
              <a:rPr sz="1400" spc="40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п</a:t>
            </a:r>
            <a:r>
              <a:rPr sz="1400" spc="-35" dirty="0">
                <a:solidFill>
                  <a:srgbClr val="FF3A56"/>
                </a:solidFill>
                <a:latin typeface="Microsoft Sans Serif"/>
                <a:cs typeface="Microsoft Sans Serif"/>
              </a:rPr>
              <a:t>ар</a:t>
            </a:r>
            <a:r>
              <a:rPr sz="1400" spc="-30" dirty="0">
                <a:solidFill>
                  <a:srgbClr val="FF3A56"/>
                </a:solidFill>
                <a:latin typeface="Microsoft Sans Serif"/>
                <a:cs typeface="Microsoft Sans Serif"/>
              </a:rPr>
              <a:t>к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в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90" dirty="0">
                <a:solidFill>
                  <a:srgbClr val="FF3A56"/>
                </a:solidFill>
                <a:latin typeface="Microsoft Sans Serif"/>
                <a:cs typeface="Microsoft Sans Serif"/>
              </a:rPr>
              <a:t>г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. 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С</a:t>
            </a:r>
            <a:r>
              <a:rPr sz="1400" spc="-40" dirty="0">
                <a:solidFill>
                  <a:srgbClr val="FF3A56"/>
                </a:solidFill>
                <a:latin typeface="Microsoft Sans Serif"/>
                <a:cs typeface="Microsoft Sans Serif"/>
              </a:rPr>
              <a:t>о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чи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Телебашня</a:t>
            </a:r>
            <a:r>
              <a:rPr sz="1400" spc="-3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«Останкино»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МГУ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им.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М.В.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Ломоносова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Космодром</a:t>
            </a:r>
            <a:r>
              <a:rPr sz="1400" spc="-5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«Восточный»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Мемориал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«Родина-Мать»</a:t>
            </a:r>
            <a:endParaRPr sz="1400">
              <a:latin typeface="Microsoft Sans Serif"/>
              <a:cs typeface="Microsoft Sans Serif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72471" y="3159251"/>
            <a:ext cx="1749552" cy="186232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0428" y="4064508"/>
            <a:ext cx="1380744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6553200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25" dirty="0"/>
              <a:t>Геймификация</a:t>
            </a:r>
            <a:r>
              <a:rPr spc="365" dirty="0"/>
              <a:t> </a:t>
            </a:r>
            <a:r>
              <a:rPr spc="229" dirty="0"/>
              <a:t>для</a:t>
            </a:r>
            <a:r>
              <a:rPr spc="350" dirty="0"/>
              <a:t> </a:t>
            </a:r>
            <a:r>
              <a:rPr spc="195" dirty="0"/>
              <a:t>школьников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32866" y="710565"/>
            <a:ext cx="244411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spc="130" dirty="0">
                <a:solidFill>
                  <a:srgbClr val="1B62AB"/>
                </a:solidFill>
                <a:latin typeface="Microsoft Sans Serif"/>
                <a:cs typeface="Microsoft Sans Serif"/>
              </a:rPr>
              <a:t>5-7</a:t>
            </a:r>
            <a:r>
              <a:rPr sz="3100" spc="285" dirty="0">
                <a:solidFill>
                  <a:srgbClr val="1B62AB"/>
                </a:solidFill>
                <a:latin typeface="Microsoft Sans Serif"/>
                <a:cs typeface="Microsoft Sans Serif"/>
              </a:rPr>
              <a:t> </a:t>
            </a:r>
            <a:r>
              <a:rPr sz="3100" spc="204" dirty="0">
                <a:solidFill>
                  <a:srgbClr val="1B62AB"/>
                </a:solidFill>
                <a:latin typeface="Microsoft Sans Serif"/>
                <a:cs typeface="Microsoft Sans Serif"/>
              </a:rPr>
              <a:t>классов</a:t>
            </a:r>
            <a:endParaRPr sz="31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22592" y="1024127"/>
            <a:ext cx="4653280" cy="2083435"/>
          </a:xfrm>
          <a:custGeom>
            <a:avLst/>
            <a:gdLst/>
            <a:ahLst/>
            <a:cxnLst/>
            <a:rect l="l" t="t" r="r" b="b"/>
            <a:pathLst>
              <a:path w="4653280" h="2083435">
                <a:moveTo>
                  <a:pt x="4652772" y="0"/>
                </a:moveTo>
                <a:lnTo>
                  <a:pt x="0" y="0"/>
                </a:lnTo>
                <a:lnTo>
                  <a:pt x="0" y="2083308"/>
                </a:lnTo>
                <a:lnTo>
                  <a:pt x="4652772" y="2083308"/>
                </a:lnTo>
                <a:lnTo>
                  <a:pt x="4652772" y="0"/>
                </a:lnTo>
                <a:close/>
              </a:path>
            </a:pathLst>
          </a:custGeom>
          <a:solidFill>
            <a:srgbClr val="FF3A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52716" y="1240916"/>
            <a:ext cx="3869690" cy="14306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" marR="508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Игра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Arial"/>
                <a:cs typeface="Arial"/>
              </a:rPr>
              <a:t>формирует</a:t>
            </a:r>
            <a:r>
              <a:rPr sz="1400" b="1" spc="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 участника</a:t>
            </a:r>
            <a:r>
              <a:rPr sz="14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ощущение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построения собственной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траектории</a:t>
            </a:r>
            <a:r>
              <a:rPr sz="1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игры: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Arial"/>
              <a:cs typeface="Arial"/>
            </a:endParaRPr>
          </a:p>
          <a:p>
            <a:pPr marL="342265" indent="-342265">
              <a:lnSpc>
                <a:spcPct val="100000"/>
              </a:lnSpc>
              <a:spcBef>
                <a:spcPts val="930"/>
              </a:spcBef>
              <a:buFont typeface="Wingdings"/>
              <a:buChar char=""/>
              <a:tabLst>
                <a:tab pos="342265" algn="l"/>
                <a:tab pos="342900" algn="l"/>
              </a:tabLst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Выбор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здания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развития</a:t>
            </a:r>
            <a:endParaRPr sz="1400">
              <a:latin typeface="Microsoft Sans Serif"/>
              <a:cs typeface="Microsoft Sans Serif"/>
            </a:endParaRPr>
          </a:p>
          <a:p>
            <a:pPr marL="342265" indent="-342265">
              <a:lnSpc>
                <a:spcPct val="100000"/>
              </a:lnSpc>
              <a:buFont typeface="Wingdings"/>
              <a:buChar char=""/>
              <a:tabLst>
                <a:tab pos="342265" algn="l"/>
                <a:tab pos="342900" algn="l"/>
              </a:tabLst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Выбор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хода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сценария</a:t>
            </a:r>
            <a:endParaRPr sz="1400">
              <a:latin typeface="Microsoft Sans Serif"/>
              <a:cs typeface="Microsoft Sans Serif"/>
            </a:endParaRPr>
          </a:p>
          <a:p>
            <a:pPr marL="342265" indent="-342265">
              <a:lnSpc>
                <a:spcPct val="100000"/>
              </a:lnSpc>
              <a:buFont typeface="Wingdings"/>
              <a:buChar char=""/>
              <a:tabLst>
                <a:tab pos="342265" algn="l"/>
                <a:tab pos="342900" algn="l"/>
              </a:tabLst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Выбор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собственного</a:t>
            </a:r>
            <a:r>
              <a:rPr sz="14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поступка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02856" y="4628515"/>
            <a:ext cx="3590290" cy="1170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1D2F4F"/>
                </a:solidFill>
                <a:latin typeface="Arial"/>
                <a:cs typeface="Arial"/>
              </a:rPr>
              <a:t>12</a:t>
            </a:r>
            <a:r>
              <a:rPr sz="2000" b="1" spc="-2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1D2F4F"/>
                </a:solidFill>
                <a:latin typeface="Arial"/>
                <a:cs typeface="Arial"/>
              </a:rPr>
              <a:t>апреля</a:t>
            </a:r>
            <a:r>
              <a:rPr sz="2000" b="1" spc="-1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1D2F4F"/>
                </a:solidFill>
                <a:latin typeface="Microsoft Sans Serif"/>
                <a:cs typeface="Microsoft Sans Serif"/>
              </a:rPr>
              <a:t>–</a:t>
            </a:r>
            <a:r>
              <a:rPr sz="1800" spc="15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50" dirty="0">
                <a:solidFill>
                  <a:srgbClr val="1D2F4F"/>
                </a:solidFill>
                <a:latin typeface="Microsoft Sans Serif"/>
                <a:cs typeface="Microsoft Sans Serif"/>
              </a:rPr>
              <a:t>День</a:t>
            </a:r>
            <a:r>
              <a:rPr sz="1800" spc="10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1D2F4F"/>
                </a:solidFill>
                <a:latin typeface="Microsoft Sans Serif"/>
                <a:cs typeface="Microsoft Sans Serif"/>
              </a:rPr>
              <a:t>космонавтики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00" spc="-25" dirty="0">
                <a:solidFill>
                  <a:srgbClr val="2D75B6"/>
                </a:solidFill>
                <a:latin typeface="Microsoft Sans Serif"/>
                <a:cs typeface="Microsoft Sans Serif"/>
              </a:rPr>
              <a:t>Космодром</a:t>
            </a:r>
            <a:r>
              <a:rPr sz="1400" spc="-55" dirty="0">
                <a:solidFill>
                  <a:srgbClr val="2D75B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2D75B6"/>
                </a:solidFill>
                <a:latin typeface="Microsoft Sans Serif"/>
                <a:cs typeface="Microsoft Sans Serif"/>
              </a:rPr>
              <a:t>«Восточный»</a:t>
            </a:r>
            <a:endParaRPr sz="1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sz="2000" b="1" dirty="0">
                <a:solidFill>
                  <a:srgbClr val="1D2F4F"/>
                </a:solidFill>
                <a:latin typeface="Arial"/>
                <a:cs typeface="Arial"/>
              </a:rPr>
              <a:t>9</a:t>
            </a:r>
            <a:r>
              <a:rPr sz="2000" b="1" spc="-1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1D2F4F"/>
                </a:solidFill>
                <a:latin typeface="Arial"/>
                <a:cs typeface="Arial"/>
              </a:rPr>
              <a:t>мая</a:t>
            </a:r>
            <a:r>
              <a:rPr sz="2000" b="1" spc="-50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1D2F4F"/>
                </a:solidFill>
                <a:latin typeface="Microsoft Sans Serif"/>
                <a:cs typeface="Microsoft Sans Serif"/>
              </a:rPr>
              <a:t>–</a:t>
            </a:r>
            <a:r>
              <a:rPr sz="1800" spc="5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50" dirty="0">
                <a:solidFill>
                  <a:srgbClr val="1D2F4F"/>
                </a:solidFill>
                <a:latin typeface="Microsoft Sans Serif"/>
                <a:cs typeface="Microsoft Sans Serif"/>
              </a:rPr>
              <a:t>День</a:t>
            </a:r>
            <a:r>
              <a:rPr sz="1800" spc="10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1D2F4F"/>
                </a:solidFill>
                <a:latin typeface="Microsoft Sans Serif"/>
                <a:cs typeface="Microsoft Sans Serif"/>
              </a:rPr>
              <a:t>Победы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400" spc="-15" dirty="0">
                <a:solidFill>
                  <a:srgbClr val="2D75B6"/>
                </a:solidFill>
                <a:latin typeface="Microsoft Sans Serif"/>
                <a:cs typeface="Microsoft Sans Serif"/>
              </a:rPr>
              <a:t>Родина-Мать</a:t>
            </a:r>
            <a:r>
              <a:rPr sz="1400" spc="-20" dirty="0">
                <a:solidFill>
                  <a:srgbClr val="2D75B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2D75B6"/>
                </a:solidFill>
                <a:latin typeface="Microsoft Sans Serif"/>
                <a:cs typeface="Microsoft Sans Serif"/>
              </a:rPr>
              <a:t>(Мамаев</a:t>
            </a:r>
            <a:r>
              <a:rPr sz="1400" dirty="0">
                <a:solidFill>
                  <a:srgbClr val="2D75B6"/>
                </a:solidFill>
                <a:latin typeface="Microsoft Sans Serif"/>
                <a:cs typeface="Microsoft Sans Serif"/>
              </a:rPr>
              <a:t> </a:t>
            </a:r>
            <a:r>
              <a:rPr sz="1400" spc="-35" dirty="0">
                <a:solidFill>
                  <a:srgbClr val="2D75B6"/>
                </a:solidFill>
                <a:latin typeface="Microsoft Sans Serif"/>
                <a:cs typeface="Microsoft Sans Serif"/>
              </a:rPr>
              <a:t>Курган)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3316" y="1772411"/>
            <a:ext cx="6148070" cy="108204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172720" rIns="0" bIns="0" rtlCol="0">
            <a:spAutoFit/>
          </a:bodyPr>
          <a:lstStyle/>
          <a:p>
            <a:pPr marL="274955">
              <a:lnSpc>
                <a:spcPts val="2095"/>
              </a:lnSpc>
              <a:spcBef>
                <a:spcPts val="1360"/>
              </a:spcBef>
              <a:tabLst>
                <a:tab pos="3401695" algn="l"/>
              </a:tabLst>
            </a:pP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Ситуации</a:t>
            </a:r>
            <a:r>
              <a:rPr sz="1800" b="1" spc="5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вовлечения	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участников</a:t>
            </a:r>
            <a:r>
              <a:rPr sz="1800" b="1" spc="2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в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 игру</a:t>
            </a:r>
            <a:endParaRPr sz="1800">
              <a:latin typeface="Arial"/>
              <a:cs typeface="Arial"/>
            </a:endParaRPr>
          </a:p>
          <a:p>
            <a:pPr marL="274955" marR="403860">
              <a:lnSpc>
                <a:spcPts val="1300"/>
              </a:lnSpc>
              <a:spcBef>
                <a:spcPts val="95"/>
              </a:spcBef>
            </a:pPr>
            <a:r>
              <a:rPr sz="1200" b="1" spc="-30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Восстановление</a:t>
            </a:r>
            <a:r>
              <a:rPr sz="120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вещания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СМИ.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Темная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сущность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разорвала</a:t>
            </a:r>
            <a:r>
              <a:rPr sz="12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связь</a:t>
            </a:r>
            <a:r>
              <a:rPr sz="1200" spc="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со </a:t>
            </a:r>
            <a:r>
              <a:rPr sz="1200" spc="-3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спутником,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город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остался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без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информационного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вещания.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Игрок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восстанавливает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связь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знакомится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с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Предпринимателем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3983" y="3014472"/>
            <a:ext cx="6146800" cy="164592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48895" rIns="0" bIns="0" rtlCol="0">
            <a:spAutoFit/>
          </a:bodyPr>
          <a:lstStyle/>
          <a:p>
            <a:pPr marL="264160" marR="1593215">
              <a:lnSpc>
                <a:spcPts val="1939"/>
              </a:lnSpc>
              <a:spcBef>
                <a:spcPts val="385"/>
              </a:spcBef>
            </a:pP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Ситуации</a:t>
            </a:r>
            <a:r>
              <a:rPr sz="1800" b="1" spc="4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получения</a:t>
            </a:r>
            <a:r>
              <a:rPr sz="1800" b="1" spc="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материалов </a:t>
            </a:r>
            <a:r>
              <a:rPr sz="1800" b="1" spc="-484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оценки</a:t>
            </a:r>
            <a:endParaRPr sz="1800">
              <a:latin typeface="Arial"/>
              <a:cs typeface="Arial"/>
            </a:endParaRPr>
          </a:p>
          <a:p>
            <a:pPr marL="264160" marR="469900">
              <a:lnSpc>
                <a:spcPts val="1300"/>
              </a:lnSpc>
              <a:spcBef>
                <a:spcPts val="615"/>
              </a:spcBef>
            </a:pPr>
            <a:r>
              <a:rPr sz="1200" b="1" spc="-25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spc="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Система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распознавания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лиц.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Для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входа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космодром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«Восточный»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участник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должен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пройти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систему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распознавания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лиц,</a:t>
            </a:r>
            <a:r>
              <a:rPr sz="12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для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этого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необходимо </a:t>
            </a:r>
            <a:r>
              <a:rPr sz="1200" spc="-30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снять</a:t>
            </a:r>
            <a:r>
              <a:rPr sz="1200" spc="5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загрузить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видеовизитку</a:t>
            </a:r>
            <a:endParaRPr sz="1200">
              <a:latin typeface="Microsoft Sans Serif"/>
              <a:cs typeface="Microsoft Sans Serif"/>
            </a:endParaRPr>
          </a:p>
          <a:p>
            <a:pPr marL="264160" marR="687070">
              <a:lnSpc>
                <a:spcPts val="1300"/>
              </a:lnSpc>
              <a:spcBef>
                <a:spcPts val="590"/>
              </a:spcBef>
            </a:pPr>
            <a:r>
              <a:rPr sz="1200" b="1" spc="-25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spc="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Нелегкий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выбор.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Участник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должен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сделать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выбор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315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пожертвовать </a:t>
            </a:r>
            <a:r>
              <a:rPr sz="1200" spc="-30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баллами,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накопленными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конкурсе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спасти</a:t>
            </a:r>
            <a:r>
              <a:rPr sz="12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Вжуха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или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пройти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мимо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3983" y="4866132"/>
            <a:ext cx="6146800" cy="142367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67945" rIns="0" bIns="0" rtlCol="0">
            <a:spAutoFit/>
          </a:bodyPr>
          <a:lstStyle/>
          <a:p>
            <a:pPr marL="264160">
              <a:lnSpc>
                <a:spcPts val="2050"/>
              </a:lnSpc>
              <a:spcBef>
                <a:spcPts val="535"/>
              </a:spcBef>
            </a:pP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Ситуации</a:t>
            </a:r>
            <a:r>
              <a:rPr sz="1800" b="1" spc="3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spc="-2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получения</a:t>
            </a:r>
            <a:endParaRPr sz="1800">
              <a:latin typeface="Arial"/>
              <a:cs typeface="Arial"/>
            </a:endParaRPr>
          </a:p>
          <a:p>
            <a:pPr marL="264160">
              <a:lnSpc>
                <a:spcPts val="2050"/>
              </a:lnSpc>
            </a:pP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«профессионального»</a:t>
            </a:r>
            <a:r>
              <a:rPr sz="1800" b="1" spc="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опыта</a:t>
            </a:r>
            <a:endParaRPr sz="1800">
              <a:latin typeface="Arial"/>
              <a:cs typeface="Arial"/>
            </a:endParaRPr>
          </a:p>
          <a:p>
            <a:pPr marL="264160" marR="281940">
              <a:lnSpc>
                <a:spcPct val="90100"/>
              </a:lnSpc>
              <a:spcBef>
                <a:spcPts val="625"/>
              </a:spcBef>
            </a:pPr>
            <a:r>
              <a:rPr sz="1200" b="1" spc="-30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Познавай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Россию!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Россия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очень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красивая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 страна.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У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нас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есть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много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достопримечательностей,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которые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можно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посмотреть.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Составь</a:t>
            </a:r>
            <a:r>
              <a:rPr sz="12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программу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экскурсии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по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достопримечательностям родного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края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для</a:t>
            </a:r>
            <a:r>
              <a:rPr sz="1200" spc="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твоих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сверстников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по </a:t>
            </a:r>
            <a:r>
              <a:rPr sz="1200" spc="-30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самым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интересным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для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них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местам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0006" y="1108405"/>
            <a:ext cx="510032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Все</a:t>
            </a:r>
            <a:r>
              <a:rPr sz="2000" b="1" spc="-2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3A56"/>
                </a:solidFill>
                <a:latin typeface="Arial"/>
                <a:cs typeface="Arial"/>
              </a:rPr>
              <a:t>задания</a:t>
            </a:r>
            <a:r>
              <a:rPr sz="2000" b="1" spc="-3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3A56"/>
                </a:solidFill>
                <a:latin typeface="Arial"/>
                <a:cs typeface="Arial"/>
              </a:rPr>
              <a:t>вплетены</a:t>
            </a:r>
            <a:r>
              <a:rPr sz="2000" b="1" spc="-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в</a:t>
            </a:r>
            <a:r>
              <a:rPr sz="2000" b="1" spc="-2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3A56"/>
                </a:solidFill>
                <a:latin typeface="Arial"/>
                <a:cs typeface="Arial"/>
              </a:rPr>
              <a:t>сценарий</a:t>
            </a:r>
            <a:r>
              <a:rPr sz="2000" b="1" spc="-5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игры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через</a:t>
            </a:r>
            <a:r>
              <a:rPr sz="2000" b="1" spc="-2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3A56"/>
                </a:solidFill>
                <a:latin typeface="Arial"/>
                <a:cs typeface="Arial"/>
              </a:rPr>
              <a:t>ситуации-квесты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102856" y="3510533"/>
            <a:ext cx="3257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75" dirty="0">
                <a:solidFill>
                  <a:srgbClr val="FF3A56"/>
                </a:solidFill>
                <a:latin typeface="Microsoft Sans Serif"/>
                <a:cs typeface="Microsoft Sans Serif"/>
              </a:rPr>
              <a:t>Задания</a:t>
            </a:r>
            <a:r>
              <a:rPr sz="2400" spc="254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2400" spc="275" dirty="0">
                <a:solidFill>
                  <a:srgbClr val="FF3A56"/>
                </a:solidFill>
                <a:latin typeface="Microsoft Sans Serif"/>
                <a:cs typeface="Microsoft Sans Serif"/>
              </a:rPr>
              <a:t>к</a:t>
            </a:r>
            <a:r>
              <a:rPr sz="2400" spc="24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2400" spc="50" dirty="0">
                <a:solidFill>
                  <a:srgbClr val="FF3A56"/>
                </a:solidFill>
                <a:latin typeface="Microsoft Sans Serif"/>
                <a:cs typeface="Microsoft Sans Serif"/>
              </a:rPr>
              <a:t>памятным </a:t>
            </a:r>
            <a:r>
              <a:rPr sz="2400" spc="-62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3A56"/>
                </a:solidFill>
                <a:latin typeface="Microsoft Sans Serif"/>
                <a:cs typeface="Microsoft Sans Serif"/>
              </a:rPr>
              <a:t>датам: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022592" y="1024127"/>
            <a:ext cx="4653280" cy="2083435"/>
          </a:xfrm>
          <a:custGeom>
            <a:avLst/>
            <a:gdLst/>
            <a:ahLst/>
            <a:cxnLst/>
            <a:rect l="l" t="t" r="r" b="b"/>
            <a:pathLst>
              <a:path w="4653280" h="2083435">
                <a:moveTo>
                  <a:pt x="208788" y="1978164"/>
                </a:moveTo>
                <a:lnTo>
                  <a:pt x="109728" y="1978164"/>
                </a:lnTo>
                <a:lnTo>
                  <a:pt x="109728" y="1877568"/>
                </a:lnTo>
                <a:lnTo>
                  <a:pt x="1524" y="1877568"/>
                </a:lnTo>
                <a:lnTo>
                  <a:pt x="1524" y="1978164"/>
                </a:lnTo>
                <a:lnTo>
                  <a:pt x="1524" y="2083308"/>
                </a:lnTo>
                <a:lnTo>
                  <a:pt x="109728" y="2083308"/>
                </a:lnTo>
                <a:lnTo>
                  <a:pt x="208788" y="2083308"/>
                </a:lnTo>
                <a:lnTo>
                  <a:pt x="208788" y="1978164"/>
                </a:lnTo>
                <a:close/>
              </a:path>
              <a:path w="4653280" h="2083435">
                <a:moveTo>
                  <a:pt x="236220" y="0"/>
                </a:moveTo>
                <a:lnTo>
                  <a:pt x="121920" y="0"/>
                </a:lnTo>
                <a:lnTo>
                  <a:pt x="1524" y="0"/>
                </a:lnTo>
                <a:lnTo>
                  <a:pt x="0" y="0"/>
                </a:lnTo>
                <a:lnTo>
                  <a:pt x="0" y="234696"/>
                </a:lnTo>
                <a:lnTo>
                  <a:pt x="121920" y="234696"/>
                </a:lnTo>
                <a:lnTo>
                  <a:pt x="121920" y="120396"/>
                </a:lnTo>
                <a:lnTo>
                  <a:pt x="236220" y="120396"/>
                </a:lnTo>
                <a:lnTo>
                  <a:pt x="236220" y="0"/>
                </a:lnTo>
                <a:close/>
              </a:path>
              <a:path w="4653280" h="2083435">
                <a:moveTo>
                  <a:pt x="4652772" y="0"/>
                </a:moveTo>
                <a:lnTo>
                  <a:pt x="4532376" y="0"/>
                </a:lnTo>
                <a:lnTo>
                  <a:pt x="4419600" y="0"/>
                </a:lnTo>
                <a:lnTo>
                  <a:pt x="4419600" y="120396"/>
                </a:lnTo>
                <a:lnTo>
                  <a:pt x="4532376" y="120396"/>
                </a:lnTo>
                <a:lnTo>
                  <a:pt x="4532376" y="234696"/>
                </a:lnTo>
                <a:lnTo>
                  <a:pt x="4652772" y="234696"/>
                </a:lnTo>
                <a:lnTo>
                  <a:pt x="4652772" y="120396"/>
                </a:lnTo>
                <a:lnTo>
                  <a:pt x="46527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10241280" y="2854451"/>
            <a:ext cx="1693545" cy="1705610"/>
            <a:chOff x="10241280" y="2854451"/>
            <a:chExt cx="1693545" cy="1705610"/>
          </a:xfrm>
        </p:grpSpPr>
        <p:sp>
          <p:nvSpPr>
            <p:cNvPr id="14" name="object 14"/>
            <p:cNvSpPr/>
            <p:nvPr/>
          </p:nvSpPr>
          <p:spPr>
            <a:xfrm>
              <a:off x="11469624" y="2900171"/>
              <a:ext cx="207645" cy="205740"/>
            </a:xfrm>
            <a:custGeom>
              <a:avLst/>
              <a:gdLst/>
              <a:ahLst/>
              <a:cxnLst/>
              <a:rect l="l" t="t" r="r" b="b"/>
              <a:pathLst>
                <a:path w="207645" h="205739">
                  <a:moveTo>
                    <a:pt x="207264" y="100596"/>
                  </a:moveTo>
                  <a:lnTo>
                    <a:pt x="207251" y="0"/>
                  </a:lnTo>
                  <a:lnTo>
                    <a:pt x="99060" y="0"/>
                  </a:lnTo>
                  <a:lnTo>
                    <a:pt x="99060" y="100596"/>
                  </a:lnTo>
                  <a:lnTo>
                    <a:pt x="0" y="100596"/>
                  </a:lnTo>
                  <a:lnTo>
                    <a:pt x="0" y="205740"/>
                  </a:lnTo>
                  <a:lnTo>
                    <a:pt x="99060" y="205740"/>
                  </a:lnTo>
                  <a:lnTo>
                    <a:pt x="207251" y="205740"/>
                  </a:lnTo>
                  <a:lnTo>
                    <a:pt x="207264" y="1005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41280" y="2854451"/>
              <a:ext cx="1693163" cy="17053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33983" y="1796795"/>
            <a:ext cx="5354320" cy="4500880"/>
          </a:xfrm>
          <a:custGeom>
            <a:avLst/>
            <a:gdLst/>
            <a:ahLst/>
            <a:cxnLst/>
            <a:rect l="l" t="t" r="r" b="b"/>
            <a:pathLst>
              <a:path w="5354320" h="4500880">
                <a:moveTo>
                  <a:pt x="5353812" y="0"/>
                </a:moveTo>
                <a:lnTo>
                  <a:pt x="0" y="0"/>
                </a:lnTo>
                <a:lnTo>
                  <a:pt x="0" y="4500372"/>
                </a:lnTo>
                <a:lnTo>
                  <a:pt x="5353812" y="4500372"/>
                </a:lnTo>
                <a:lnTo>
                  <a:pt x="5353812" y="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77355" y="1080516"/>
            <a:ext cx="5364480" cy="586740"/>
          </a:xfrm>
          <a:prstGeom prst="rect">
            <a:avLst/>
          </a:prstGeom>
          <a:solidFill>
            <a:srgbClr val="F0874A"/>
          </a:solidFill>
        </p:spPr>
        <p:txBody>
          <a:bodyPr vert="horz" wrap="square" lIns="0" tIns="15875" rIns="0" bIns="0" rtlCol="0">
            <a:spAutoFit/>
          </a:bodyPr>
          <a:lstStyle/>
          <a:p>
            <a:pPr marL="118110">
              <a:lnSpc>
                <a:spcPct val="100000"/>
              </a:lnSpc>
              <a:spcBef>
                <a:spcPts val="125"/>
              </a:spcBef>
            </a:pPr>
            <a:r>
              <a:rPr sz="2000" b="1" spc="-90" dirty="0">
                <a:solidFill>
                  <a:srgbClr val="FFFFFF"/>
                </a:solidFill>
                <a:latin typeface="Arial"/>
                <a:cs typeface="Arial"/>
              </a:rPr>
              <a:t>АЧИВКИ</a:t>
            </a:r>
            <a:r>
              <a:rPr sz="2000" b="1" spc="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3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000" b="1" spc="1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АРТЕФАКТЫ</a:t>
            </a:r>
            <a:endParaRPr sz="2000">
              <a:latin typeface="Arial"/>
              <a:cs typeface="Arial"/>
            </a:endParaRPr>
          </a:p>
          <a:p>
            <a:pPr marL="118110">
              <a:lnSpc>
                <a:spcPct val="100000"/>
              </a:lnSpc>
              <a:spcBef>
                <a:spcPts val="40"/>
              </a:spcBef>
            </a:pP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(могут</a:t>
            </a:r>
            <a:r>
              <a:rPr sz="1400" i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украшать</a:t>
            </a:r>
            <a:r>
              <a:rPr sz="1400" i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комнату</a:t>
            </a:r>
            <a:r>
              <a:rPr sz="1400" i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или</a:t>
            </a:r>
            <a:r>
              <a:rPr sz="14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кастомизировать</a:t>
            </a:r>
            <a:r>
              <a:rPr sz="14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героя):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3316" y="1080516"/>
            <a:ext cx="5364480" cy="586740"/>
          </a:xfrm>
          <a:prstGeom prst="rect">
            <a:avLst/>
          </a:prstGeom>
          <a:solidFill>
            <a:srgbClr val="4DBBC3"/>
          </a:solidFill>
        </p:spPr>
        <p:txBody>
          <a:bodyPr vert="horz" wrap="square" lIns="0" tIns="29209" rIns="0" bIns="0" rtlCol="0">
            <a:spAutoFit/>
          </a:bodyPr>
          <a:lstStyle/>
          <a:p>
            <a:pPr marL="184150">
              <a:lnSpc>
                <a:spcPct val="100000"/>
              </a:lnSpc>
              <a:spcBef>
                <a:spcPts val="229"/>
              </a:spcBef>
            </a:pP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СТАТУСЫ</a:t>
            </a:r>
            <a:endParaRPr sz="2000">
              <a:latin typeface="Arial"/>
              <a:cs typeface="Arial"/>
            </a:endParaRPr>
          </a:p>
          <a:p>
            <a:pPr marL="184150">
              <a:lnSpc>
                <a:spcPct val="100000"/>
              </a:lnSpc>
              <a:spcBef>
                <a:spcPts val="40"/>
              </a:spcBef>
            </a:pP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(отражаются</a:t>
            </a:r>
            <a:r>
              <a:rPr sz="1400" i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400" i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сертификате):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8761" y="1957832"/>
            <a:ext cx="440499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25" dirty="0">
                <a:solidFill>
                  <a:srgbClr val="242753"/>
                </a:solidFill>
                <a:latin typeface="Arial"/>
                <a:cs typeface="Arial"/>
              </a:rPr>
              <a:t>Смельчак</a:t>
            </a:r>
            <a:r>
              <a:rPr sz="1800" b="1" spc="1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регистрацию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Игре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Первооткрыватель</a:t>
            </a:r>
            <a:r>
              <a:rPr sz="1800" b="1" spc="5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-</a:t>
            </a:r>
            <a:r>
              <a:rPr sz="18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выполнение</a:t>
            </a:r>
            <a:endParaRPr sz="180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</a:pP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общих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заданий</a:t>
            </a:r>
            <a:endParaRPr sz="180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Знаток</a:t>
            </a:r>
            <a:r>
              <a:rPr sz="1800" b="1" spc="3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выполнение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специальных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заданий</a:t>
            </a:r>
            <a:endParaRPr sz="1800">
              <a:latin typeface="Microsoft Sans Serif"/>
              <a:cs typeface="Microsoft Sans Serif"/>
            </a:endParaRPr>
          </a:p>
          <a:p>
            <a:pPr marL="299085" marR="62039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Чемпион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прохождение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собеседования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выход</a:t>
            </a:r>
            <a:r>
              <a:rPr sz="18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финал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Лидер</a:t>
            </a:r>
            <a:r>
              <a:rPr sz="1800" b="1" spc="-1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победу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финале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77355" y="1796795"/>
            <a:ext cx="5364480" cy="450088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160655" rIns="0" bIns="0" rtlCol="0">
            <a:spAutoFit/>
          </a:bodyPr>
          <a:lstStyle/>
          <a:p>
            <a:pPr marL="400685" marR="1329055" indent="-287020">
              <a:lnSpc>
                <a:spcPct val="100000"/>
              </a:lnSpc>
              <a:spcBef>
                <a:spcPts val="1265"/>
              </a:spcBef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Свиток</a:t>
            </a:r>
            <a:r>
              <a:rPr sz="1800" b="1" spc="3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знаний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прохождение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теста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личность</a:t>
            </a:r>
            <a:endParaRPr sz="1800">
              <a:latin typeface="Microsoft Sans Serif"/>
              <a:cs typeface="Microsoft Sans Serif"/>
            </a:endParaRPr>
          </a:p>
          <a:p>
            <a:pPr marL="400685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Флорамен</a:t>
            </a: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5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восстановление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парка</a:t>
            </a:r>
            <a:endParaRPr sz="1800">
              <a:latin typeface="Microsoft Sans Serif"/>
              <a:cs typeface="Microsoft Sans Serif"/>
            </a:endParaRPr>
          </a:p>
          <a:p>
            <a:pPr marL="400685" marR="897890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0" dirty="0">
                <a:solidFill>
                  <a:srgbClr val="242753"/>
                </a:solidFill>
                <a:latin typeface="Arial"/>
                <a:cs typeface="Arial"/>
              </a:rPr>
              <a:t>Вершина</a:t>
            </a:r>
            <a:r>
              <a:rPr sz="1800" b="1" spc="3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прохождение</a:t>
            </a:r>
            <a:r>
              <a:rPr sz="18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одного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из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вызовов</a:t>
            </a:r>
            <a:r>
              <a:rPr sz="18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до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конца</a:t>
            </a:r>
            <a:endParaRPr sz="1800">
              <a:latin typeface="Microsoft Sans Serif"/>
              <a:cs typeface="Microsoft Sans Serif"/>
            </a:endParaRPr>
          </a:p>
          <a:p>
            <a:pPr marL="400685" marR="916940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30" dirty="0">
                <a:solidFill>
                  <a:srgbClr val="242753"/>
                </a:solidFill>
                <a:latin typeface="Arial"/>
                <a:cs typeface="Arial"/>
              </a:rPr>
              <a:t>Золотое </a:t>
            </a: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сердце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прошел успешно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все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«альтруизм»</a:t>
            </a:r>
            <a:r>
              <a:rPr sz="18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сделал</a:t>
            </a:r>
            <a:endParaRPr sz="1800">
              <a:latin typeface="Microsoft Sans Serif"/>
              <a:cs typeface="Microsoft Sans Serif"/>
            </a:endParaRPr>
          </a:p>
          <a:p>
            <a:pPr marL="400685">
              <a:lnSpc>
                <a:spcPct val="100000"/>
              </a:lnSpc>
            </a:pPr>
            <a:r>
              <a:rPr sz="180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«Доброе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дело»</a:t>
            </a:r>
            <a:endParaRPr sz="1800">
              <a:latin typeface="Microsoft Sans Serif"/>
              <a:cs typeface="Microsoft Sans Serif"/>
            </a:endParaRPr>
          </a:p>
          <a:p>
            <a:pPr marL="400685" marR="89471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Капитан </a:t>
            </a: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очевидность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тестах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креативность</a:t>
            </a:r>
            <a:r>
              <a:rPr sz="18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назвал</a:t>
            </a:r>
            <a:r>
              <a:rPr sz="18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самые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типичные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варианты</a:t>
            </a:r>
            <a:endParaRPr sz="1800">
              <a:latin typeface="Microsoft Sans Serif"/>
              <a:cs typeface="Microsoft Sans Serif"/>
            </a:endParaRPr>
          </a:p>
          <a:p>
            <a:pPr marL="400685" marR="812800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0" dirty="0">
                <a:solidFill>
                  <a:srgbClr val="242753"/>
                </a:solidFill>
                <a:latin typeface="Arial"/>
                <a:cs typeface="Arial"/>
              </a:rPr>
              <a:t>Сова</a:t>
            </a:r>
            <a:r>
              <a:rPr sz="1800" b="1" spc="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выполняет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80%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заданий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ночью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(для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своего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региона)</a:t>
            </a:r>
            <a:r>
              <a:rPr sz="1800" spc="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др.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65048" y="4841747"/>
            <a:ext cx="5367655" cy="1455420"/>
            <a:chOff x="765048" y="4841747"/>
            <a:chExt cx="5367655" cy="145542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5048" y="5049011"/>
              <a:ext cx="1123188" cy="12481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65804" y="4841747"/>
              <a:ext cx="1031748" cy="13898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91683" y="5015483"/>
              <a:ext cx="1040891" cy="104089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8359" y="5205983"/>
              <a:ext cx="1415796" cy="809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828</Words>
  <Application>Microsoft Office PowerPoint</Application>
  <PresentationFormat>Произвольный</PresentationFormat>
  <Paragraphs>143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Сайт конкурса: https://www.start.bolshayaperemena.online/ </vt:lpstr>
      <vt:lpstr>Направления конкурса</vt:lpstr>
      <vt:lpstr>Призовой фонд конкурса</vt:lpstr>
      <vt:lpstr>Этапы Конкурса  для школьников 5-7 классов</vt:lpstr>
      <vt:lpstr>Игра – погружение в мир Большой перемены для школьников 5-7 классов</vt:lpstr>
      <vt:lpstr>Геймификация для школьников</vt:lpstr>
      <vt:lpstr>Слайд 9</vt:lpstr>
      <vt:lpstr>Как подать заявку?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iero</dc:creator>
  <cp:lastModifiedBy>user</cp:lastModifiedBy>
  <cp:revision>19</cp:revision>
  <dcterms:created xsi:type="dcterms:W3CDTF">2021-05-12T06:35:34Z</dcterms:created>
  <dcterms:modified xsi:type="dcterms:W3CDTF">2021-05-21T04:38:23Z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2021-03-26T00:00:00Z</vt:filetime>
  </property>
  <property fmtid="{D5CDD505-2E9C-101B-9397-08002B2CF9AE}" pid="3" name="Creator">
    <vt:lpwstr>Microsoft® PowerPoint® для Microsoft 365</vt:lpwstr>
  </property>
  <property fmtid="{D5CDD505-2E9C-101B-9397-08002B2CF9AE}" pid="4" name="LastSaved">
    <vt:filetime>2021-05-12T00:00:00Z</vt:filetime>
  </property>
</Properties>
</file>