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4" r:id="rId3"/>
    <p:sldId id="259" r:id="rId4"/>
    <p:sldId id="275" r:id="rId5"/>
    <p:sldId id="270" r:id="rId6"/>
    <p:sldId id="261" r:id="rId7"/>
    <p:sldId id="269" r:id="rId8"/>
    <p:sldId id="257" r:id="rId9"/>
    <p:sldId id="272" r:id="rId10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6" y="-5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42847" y="1400937"/>
            <a:ext cx="4899660" cy="47688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rgbClr val="242753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7355" y="1796795"/>
            <a:ext cx="5364480" cy="4500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4571"/>
            <a:ext cx="12191999" cy="685342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32866" y="284810"/>
            <a:ext cx="6868795" cy="497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26363" y="1103375"/>
            <a:ext cx="7071359" cy="3159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olshayaperemena.online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jpe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bolshayaperemena.onlin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1888A455-0AFB-4877-8962-834F176289E1}"/>
              </a:ext>
            </a:extLst>
          </p:cNvPr>
          <p:cNvGrpSpPr/>
          <p:nvPr/>
        </p:nvGrpSpPr>
        <p:grpSpPr>
          <a:xfrm>
            <a:off x="-152400" y="2057400"/>
            <a:ext cx="6248401" cy="2144818"/>
            <a:chOff x="-152400" y="2057400"/>
            <a:chExt cx="6248401" cy="2144818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6BF953A3-404A-4D9B-9D18-78A2D41118CE}"/>
                </a:ext>
              </a:extLst>
            </p:cNvPr>
            <p:cNvSpPr txBox="1"/>
            <p:nvPr/>
          </p:nvSpPr>
          <p:spPr>
            <a:xfrm>
              <a:off x="762001" y="2057400"/>
              <a:ext cx="53340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solidFill>
                    <a:schemeClr val="bg1"/>
                  </a:solidFill>
                </a:rPr>
                <a:t>Всероссийский конкурс для школьников</a:t>
              </a:r>
              <a:r>
                <a:rPr lang="en-US" sz="3200" dirty="0">
                  <a:solidFill>
                    <a:schemeClr val="bg1"/>
                  </a:solidFill>
                </a:rPr>
                <a:t> 5-10 </a:t>
              </a:r>
              <a:r>
                <a:rPr lang="ru-RU" sz="3200" dirty="0">
                  <a:solidFill>
                    <a:schemeClr val="bg1"/>
                  </a:solidFill>
                </a:rPr>
                <a:t>классов</a:t>
              </a:r>
            </a:p>
          </p:txBody>
        </p:sp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xmlns="" id="{324F5FA0-46CB-41BC-8FB7-FBB4B5E6C991}"/>
                </a:ext>
              </a:extLst>
            </p:cNvPr>
            <p:cNvSpPr/>
            <p:nvPr/>
          </p:nvSpPr>
          <p:spPr>
            <a:xfrm>
              <a:off x="-152400" y="3125000"/>
              <a:ext cx="1256900" cy="1077218"/>
            </a:xfrm>
            <a:prstGeom prst="roundRect">
              <a:avLst>
                <a:gd name="adj" fmla="val 95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F571508-9351-4CA6-B475-E69D6205CE50}"/>
              </a:ext>
            </a:extLst>
          </p:cNvPr>
          <p:cNvSpPr/>
          <p:nvPr/>
        </p:nvSpPr>
        <p:spPr>
          <a:xfrm>
            <a:off x="-52432" y="5334000"/>
            <a:ext cx="10491831" cy="15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E04DA60-09B0-4ADF-AA02-E47206B62552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936858" y="1972255"/>
            <a:ext cx="10569341" cy="830997"/>
          </a:xfrm>
        </p:spPr>
        <p:txBody>
          <a:bodyPr/>
          <a:lstStyle/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выявление обучающихся с активной жизненной позицией, нестандартным мышлением, творческими способностями, активной социальной позицией, которые не боятся проявлять себя, учиться новому, самосовершенствоваться, менять мир к лучшему.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5A06BC43-2DBD-4DE4-90F9-D5C5037A0F5F}"/>
              </a:ext>
            </a:extLst>
          </p:cNvPr>
          <p:cNvSpPr txBox="1">
            <a:spLocks/>
          </p:cNvSpPr>
          <p:nvPr/>
        </p:nvSpPr>
        <p:spPr>
          <a:xfrm>
            <a:off x="874804" y="1524000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1B62AB"/>
                </a:solidFill>
                <a:latin typeface="Microsoft Sans Serif"/>
                <a:ea typeface="+mj-ea"/>
                <a:cs typeface="Microsoft Sans Serif"/>
              </a:defRPr>
            </a:lvl1pPr>
          </a:lstStyle>
          <a:p>
            <a:r>
              <a:rPr lang="ru-RU" sz="2400" u="sng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Цель конкурса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6950468-0FD6-460B-82A9-775D0A7D3578}"/>
              </a:ext>
            </a:extLst>
          </p:cNvPr>
          <p:cNvSpPr txBox="1"/>
          <p:nvPr/>
        </p:nvSpPr>
        <p:spPr>
          <a:xfrm>
            <a:off x="838200" y="3362727"/>
            <a:ext cx="9982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формирование единого сообщества детей и взрослых на базе образовательных организаций;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поощрение каждого ребенка, независимо от его успеваемости в образовательной организации, оказание помощи в определении траектории собственного развития;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обеспечение каждому обучающемуся открытой информационно-образовательной среды в целях создания равных стартовых возможностей для эффективного саморазвития;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выявление и эффективная поддержка всестороннего развития и реализации способностей обучающихся по основным направлениям конкурса.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0039C1B2-70CB-4251-8F9B-37A4DE121B74}"/>
              </a:ext>
            </a:extLst>
          </p:cNvPr>
          <p:cNvSpPr txBox="1">
            <a:spLocks/>
          </p:cNvSpPr>
          <p:nvPr/>
        </p:nvSpPr>
        <p:spPr>
          <a:xfrm>
            <a:off x="861970" y="2972067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1B62AB"/>
                </a:solidFill>
                <a:latin typeface="Microsoft Sans Serif"/>
                <a:ea typeface="+mj-ea"/>
                <a:cs typeface="Microsoft Sans Serif"/>
              </a:defRPr>
            </a:lvl1pPr>
          </a:lstStyle>
          <a:p>
            <a:r>
              <a:rPr lang="ru-RU" sz="2400" u="sng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Задачи конкурса</a:t>
            </a:r>
          </a:p>
        </p:txBody>
      </p:sp>
    </p:spTree>
    <p:extLst>
      <p:ext uri="{BB962C8B-B14F-4D97-AF65-F5344CB8AC3E}">
        <p14:creationId xmlns:p14="http://schemas.microsoft.com/office/powerpoint/2010/main" xmlns="" val="1781125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8582660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20" dirty="0"/>
              <a:t>«Большая</a:t>
            </a:r>
            <a:r>
              <a:rPr spc="355" dirty="0"/>
              <a:t> </a:t>
            </a:r>
            <a:r>
              <a:rPr spc="120" dirty="0"/>
              <a:t>перемена</a:t>
            </a:r>
            <a:r>
              <a:rPr spc="375" dirty="0"/>
              <a:t> </a:t>
            </a:r>
            <a:r>
              <a:rPr spc="520" dirty="0"/>
              <a:t>–</a:t>
            </a:r>
            <a:r>
              <a:rPr spc="355" dirty="0"/>
              <a:t> </a:t>
            </a:r>
            <a:r>
              <a:rPr spc="-135" dirty="0"/>
              <a:t>2020».</a:t>
            </a:r>
            <a:r>
              <a:rPr spc="375" dirty="0"/>
              <a:t> </a:t>
            </a:r>
            <a:r>
              <a:rPr spc="200" dirty="0"/>
              <a:t>Как</a:t>
            </a:r>
            <a:r>
              <a:rPr spc="355" dirty="0"/>
              <a:t> </a:t>
            </a:r>
            <a:r>
              <a:rPr spc="220" dirty="0"/>
              <a:t>это</a:t>
            </a:r>
            <a:r>
              <a:rPr spc="375" dirty="0"/>
              <a:t> </a:t>
            </a:r>
            <a:r>
              <a:rPr spc="60" dirty="0"/>
              <a:t>было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26363" y="1025652"/>
            <a:ext cx="11015980" cy="567055"/>
          </a:xfrm>
          <a:prstGeom prst="rect">
            <a:avLst/>
          </a:prstGeom>
          <a:solidFill>
            <a:srgbClr val="FF9F61"/>
          </a:solidFill>
        </p:spPr>
        <p:txBody>
          <a:bodyPr vert="horz" wrap="square" lIns="0" tIns="133350" rIns="0" bIns="0" rtlCol="0">
            <a:spAutoFit/>
          </a:bodyPr>
          <a:lstStyle/>
          <a:p>
            <a:pPr marL="675005">
              <a:lnSpc>
                <a:spcPct val="100000"/>
              </a:lnSpc>
              <a:spcBef>
                <a:spcPts val="1050"/>
              </a:spcBef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ПЕРВОМ</a:t>
            </a:r>
            <a:r>
              <a:rPr sz="20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СЕЗОНЕ</a:t>
            </a:r>
            <a:r>
              <a:rPr sz="20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КОНКУРСА 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ПРИНЯЛИ</a:t>
            </a:r>
            <a:r>
              <a:rPr sz="2000" b="1" spc="-15" dirty="0">
                <a:solidFill>
                  <a:srgbClr val="FFFFFF"/>
                </a:solidFill>
                <a:latin typeface="Arial"/>
                <a:cs typeface="Arial"/>
              </a:rPr>
              <a:t> УЧАСТИЕ</a:t>
            </a:r>
            <a:r>
              <a:rPr sz="20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БОЛЕЕ</a:t>
            </a:r>
            <a:r>
              <a:rPr sz="20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0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МЛН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ЧЕЛОВЕК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2866" y="1679194"/>
            <a:ext cx="1077912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5" dirty="0">
                <a:latin typeface="Microsoft Sans Serif"/>
                <a:cs typeface="Microsoft Sans Serif"/>
              </a:rPr>
              <a:t>Финалисты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представили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5" dirty="0">
                <a:latin typeface="Microsoft Sans Serif"/>
                <a:cs typeface="Microsoft Sans Serif"/>
              </a:rPr>
              <a:t>свои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проекты</a:t>
            </a:r>
            <a:r>
              <a:rPr sz="1400" spc="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15" dirty="0">
                <a:latin typeface="Microsoft Sans Serif"/>
                <a:cs typeface="Microsoft Sans Serif"/>
              </a:rPr>
              <a:t>формате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видеоконференции</a:t>
            </a:r>
            <a:r>
              <a:rPr sz="1400" spc="35" dirty="0">
                <a:latin typeface="Microsoft Sans Serif"/>
                <a:cs typeface="Microsoft Sans Serif"/>
              </a:rPr>
              <a:t> </a:t>
            </a:r>
            <a:r>
              <a:rPr sz="1400" b="1" spc="-5" dirty="0">
                <a:latin typeface="Arial"/>
                <a:cs typeface="Arial"/>
              </a:rPr>
              <a:t>Президенту</a:t>
            </a:r>
            <a:r>
              <a:rPr sz="1400" b="1" spc="20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Российской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spc="-5" dirty="0">
                <a:latin typeface="Arial"/>
                <a:cs typeface="Arial"/>
              </a:rPr>
              <a:t>Федерации Владимиру Путину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26363" y="2005583"/>
            <a:ext cx="1423670" cy="1617345"/>
          </a:xfrm>
          <a:custGeom>
            <a:avLst/>
            <a:gdLst/>
            <a:ahLst/>
            <a:cxnLst/>
            <a:rect l="l" t="t" r="r" b="b"/>
            <a:pathLst>
              <a:path w="1423670" h="1617345">
                <a:moveTo>
                  <a:pt x="1423416" y="0"/>
                </a:moveTo>
                <a:lnTo>
                  <a:pt x="0" y="0"/>
                </a:lnTo>
                <a:lnTo>
                  <a:pt x="0" y="1616964"/>
                </a:lnTo>
                <a:lnTo>
                  <a:pt x="1423416" y="1616964"/>
                </a:lnTo>
                <a:lnTo>
                  <a:pt x="1423416" y="0"/>
                </a:lnTo>
                <a:close/>
              </a:path>
            </a:pathLst>
          </a:custGeom>
          <a:solidFill>
            <a:srgbClr val="FC7B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23316" y="2240279"/>
            <a:ext cx="1426845" cy="1176655"/>
          </a:xfrm>
          <a:prstGeom prst="rect">
            <a:avLst/>
          </a:prstGeom>
          <a:solidFill>
            <a:srgbClr val="FC7B76"/>
          </a:solidFill>
        </p:spPr>
        <p:txBody>
          <a:bodyPr vert="horz" wrap="square" lIns="0" tIns="50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Times New Roman"/>
              <a:cs typeface="Times New Roman"/>
            </a:endParaRPr>
          </a:p>
          <a:p>
            <a:pPr marL="635" algn="ctr">
              <a:lnSpc>
                <a:spcPct val="100000"/>
              </a:lnSpc>
            </a:pP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300</a:t>
            </a:r>
            <a:r>
              <a:rPr sz="11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победителей</a:t>
            </a:r>
            <a:endParaRPr sz="1100">
              <a:latin typeface="Arial"/>
              <a:cs typeface="Arial"/>
            </a:endParaRPr>
          </a:p>
          <a:p>
            <a:pPr marL="298450" marR="289560" algn="ctr">
              <a:lnSpc>
                <a:spcPts val="1520"/>
              </a:lnSpc>
              <a:spcBef>
                <a:spcPts val="75"/>
              </a:spcBef>
            </a:pP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9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-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1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0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75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r>
              <a:rPr sz="11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л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ассо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в 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получили</a:t>
            </a:r>
            <a:endParaRPr sz="1100">
              <a:latin typeface="Microsoft Sans Serif"/>
              <a:cs typeface="Microsoft Sans Serif"/>
            </a:endParaRPr>
          </a:p>
          <a:p>
            <a:pPr marL="1905" algn="ctr">
              <a:lnSpc>
                <a:spcPct val="100000"/>
              </a:lnSpc>
              <a:spcBef>
                <a:spcPts val="110"/>
              </a:spcBef>
            </a:pP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200</a:t>
            </a:r>
            <a:r>
              <a:rPr sz="11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тыс.</a:t>
            </a:r>
            <a:r>
              <a:rPr sz="11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руб.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10739" y="2005583"/>
            <a:ext cx="1256030" cy="1617345"/>
          </a:xfrm>
          <a:custGeom>
            <a:avLst/>
            <a:gdLst/>
            <a:ahLst/>
            <a:cxnLst/>
            <a:rect l="l" t="t" r="r" b="b"/>
            <a:pathLst>
              <a:path w="1256029" h="1617345">
                <a:moveTo>
                  <a:pt x="1255776" y="0"/>
                </a:moveTo>
                <a:lnTo>
                  <a:pt x="0" y="0"/>
                </a:lnTo>
                <a:lnTo>
                  <a:pt x="0" y="1616964"/>
                </a:lnTo>
                <a:lnTo>
                  <a:pt x="1255776" y="1616964"/>
                </a:lnTo>
                <a:lnTo>
                  <a:pt x="1255776" y="0"/>
                </a:lnTo>
                <a:close/>
              </a:path>
            </a:pathLst>
          </a:custGeom>
          <a:solidFill>
            <a:srgbClr val="FC7B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270505" y="2308961"/>
            <a:ext cx="934719" cy="98933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90"/>
              </a:spcBef>
            </a:pP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победителей</a:t>
            </a:r>
            <a:endParaRPr sz="1100">
              <a:latin typeface="Arial"/>
              <a:cs typeface="Arial"/>
            </a:endParaRPr>
          </a:p>
          <a:p>
            <a:pPr marL="108585" marR="102870" algn="ctr">
              <a:lnSpc>
                <a:spcPct val="114999"/>
              </a:lnSpc>
              <a:spcBef>
                <a:spcPts val="10"/>
              </a:spcBef>
            </a:pP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11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классов </a:t>
            </a:r>
            <a:r>
              <a:rPr sz="1100" spc="-28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получили 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1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млн</a:t>
            </a:r>
            <a:r>
              <a:rPr sz="11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руб.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430523" y="2005583"/>
            <a:ext cx="1743710" cy="1617345"/>
          </a:xfrm>
          <a:custGeom>
            <a:avLst/>
            <a:gdLst/>
            <a:ahLst/>
            <a:cxnLst/>
            <a:rect l="l" t="t" r="r" b="b"/>
            <a:pathLst>
              <a:path w="1743710" h="1617345">
                <a:moveTo>
                  <a:pt x="1743455" y="0"/>
                </a:moveTo>
                <a:lnTo>
                  <a:pt x="0" y="0"/>
                </a:lnTo>
                <a:lnTo>
                  <a:pt x="0" y="1616964"/>
                </a:lnTo>
                <a:lnTo>
                  <a:pt x="1743455" y="1616964"/>
                </a:lnTo>
                <a:lnTo>
                  <a:pt x="1743455" y="0"/>
                </a:lnTo>
                <a:close/>
              </a:path>
            </a:pathLst>
          </a:custGeom>
          <a:solidFill>
            <a:srgbClr val="FC7B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521709" y="2212695"/>
            <a:ext cx="1560830" cy="1181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6390" marR="29209" indent="-291465">
              <a:lnSpc>
                <a:spcPct val="114500"/>
              </a:lnSpc>
              <a:spcBef>
                <a:spcPts val="100"/>
              </a:spcBef>
            </a:pP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1560 полуфиналистов, </a:t>
            </a:r>
            <a:r>
              <a:rPr sz="1100" spc="-28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финалистов</a:t>
            </a:r>
            <a:r>
              <a:rPr sz="1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endParaRPr sz="1100">
              <a:latin typeface="Microsoft Sans Serif"/>
              <a:cs typeface="Microsoft Sans Serif"/>
            </a:endParaRPr>
          </a:p>
          <a:p>
            <a:pPr marL="297180" marR="21590" indent="-268605">
              <a:lnSpc>
                <a:spcPct val="114500"/>
              </a:lnSpc>
              <a:spcBef>
                <a:spcPts val="10"/>
              </a:spcBef>
            </a:pP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побе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д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т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е</a:t>
            </a:r>
            <a:r>
              <a:rPr sz="11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л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е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й</a:t>
            </a:r>
            <a:r>
              <a:rPr sz="11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пол</a:t>
            </a:r>
            <a:r>
              <a:rPr sz="1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у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ч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11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л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и  </a:t>
            </a:r>
            <a:r>
              <a:rPr sz="1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путевки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 в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МДЦ</a:t>
            </a:r>
            <a:endParaRPr sz="11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1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«Артек»,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ВДЦ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«Океан»,</a:t>
            </a:r>
            <a:endParaRPr sz="1100">
              <a:latin typeface="Microsoft Sans Serif"/>
              <a:cs typeface="Microsoft Sans Serif"/>
            </a:endParaRPr>
          </a:p>
          <a:p>
            <a:pPr marL="321945">
              <a:lnSpc>
                <a:spcPct val="100000"/>
              </a:lnSpc>
              <a:spcBef>
                <a:spcPts val="195"/>
              </a:spcBef>
            </a:pPr>
            <a:r>
              <a:rPr sz="11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ВДЦ</a:t>
            </a:r>
            <a:r>
              <a:rPr sz="1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«Смена»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237988" y="2005583"/>
            <a:ext cx="1744980" cy="1617345"/>
          </a:xfrm>
          <a:custGeom>
            <a:avLst/>
            <a:gdLst/>
            <a:ahLst/>
            <a:cxnLst/>
            <a:rect l="l" t="t" r="r" b="b"/>
            <a:pathLst>
              <a:path w="1744979" h="1617345">
                <a:moveTo>
                  <a:pt x="1744980" y="0"/>
                </a:moveTo>
                <a:lnTo>
                  <a:pt x="0" y="0"/>
                </a:lnTo>
                <a:lnTo>
                  <a:pt x="0" y="1616964"/>
                </a:lnTo>
                <a:lnTo>
                  <a:pt x="1744980" y="1616964"/>
                </a:lnTo>
                <a:lnTo>
                  <a:pt x="1744980" y="0"/>
                </a:lnTo>
                <a:close/>
              </a:path>
            </a:pathLst>
          </a:custGeom>
          <a:solidFill>
            <a:srgbClr val="FC7B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324347" y="2116302"/>
            <a:ext cx="1572895" cy="13747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4799"/>
              </a:lnSpc>
              <a:spcBef>
                <a:spcPts val="95"/>
              </a:spcBef>
            </a:pP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ТОП-20</a:t>
            </a:r>
            <a:r>
              <a:rPr sz="11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школ</a:t>
            </a:r>
            <a:r>
              <a:rPr sz="11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получили </a:t>
            </a:r>
            <a:r>
              <a:rPr sz="1100" spc="-27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1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млн</a:t>
            </a:r>
            <a:r>
              <a:rPr sz="11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руб.</a:t>
            </a:r>
            <a:r>
              <a:rPr sz="11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на 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реализацию </a:t>
            </a:r>
            <a:r>
              <a:rPr sz="1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проектов,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разработанных</a:t>
            </a:r>
            <a:endParaRPr sz="1100">
              <a:latin typeface="Microsoft Sans Serif"/>
              <a:cs typeface="Microsoft Sans Serif"/>
            </a:endParaRPr>
          </a:p>
          <a:p>
            <a:pPr marL="48895" marR="43180" algn="ctr">
              <a:lnSpc>
                <a:spcPct val="114999"/>
              </a:lnSpc>
              <a:spcBef>
                <a:spcPts val="5"/>
              </a:spcBef>
            </a:pPr>
            <a:r>
              <a:rPr sz="1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участниками </a:t>
            </a:r>
            <a:r>
              <a:rPr sz="11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конкурса, </a:t>
            </a:r>
            <a:r>
              <a:rPr sz="1100" spc="-28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и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развитие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инфраструктуры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040880" y="2005583"/>
            <a:ext cx="1286510" cy="1617345"/>
          </a:xfrm>
          <a:custGeom>
            <a:avLst/>
            <a:gdLst/>
            <a:ahLst/>
            <a:cxnLst/>
            <a:rect l="l" t="t" r="r" b="b"/>
            <a:pathLst>
              <a:path w="1286509" h="1617345">
                <a:moveTo>
                  <a:pt x="1286255" y="0"/>
                </a:moveTo>
                <a:lnTo>
                  <a:pt x="0" y="0"/>
                </a:lnTo>
                <a:lnTo>
                  <a:pt x="0" y="1616964"/>
                </a:lnTo>
                <a:lnTo>
                  <a:pt x="1286255" y="1616964"/>
                </a:lnTo>
                <a:lnTo>
                  <a:pt x="1286255" y="0"/>
                </a:lnTo>
                <a:close/>
              </a:path>
            </a:pathLst>
          </a:custGeom>
          <a:solidFill>
            <a:srgbClr val="FC7B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040880" y="2226564"/>
            <a:ext cx="1283335" cy="1196340"/>
          </a:xfrm>
          <a:prstGeom prst="rect">
            <a:avLst/>
          </a:prstGeom>
          <a:solidFill>
            <a:srgbClr val="FC7B76"/>
          </a:solidFill>
        </p:spPr>
        <p:txBody>
          <a:bodyPr vert="horz" wrap="square" lIns="0" tIns="93980" rIns="0" bIns="0" rtlCol="0">
            <a:spAutoFit/>
          </a:bodyPr>
          <a:lstStyle/>
          <a:p>
            <a:pPr marL="200025" marR="189230" indent="89535">
              <a:lnSpc>
                <a:spcPct val="115100"/>
              </a:lnSpc>
              <a:spcBef>
                <a:spcPts val="740"/>
              </a:spcBef>
            </a:pPr>
            <a:r>
              <a:rPr sz="1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Коворкинг- </a:t>
            </a:r>
            <a:r>
              <a:rPr sz="11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прос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т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ранство 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Лаборатория</a:t>
            </a:r>
            <a:endParaRPr sz="1100">
              <a:latin typeface="Microsoft Sans Serif"/>
              <a:cs typeface="Microsoft Sans Serif"/>
            </a:endParaRPr>
          </a:p>
          <a:p>
            <a:pPr marL="4445" algn="ctr">
              <a:lnSpc>
                <a:spcPct val="100000"/>
              </a:lnSpc>
              <a:spcBef>
                <a:spcPts val="190"/>
              </a:spcBef>
            </a:pP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Театр</a:t>
            </a:r>
            <a:endParaRPr sz="1100">
              <a:latin typeface="Microsoft Sans Serif"/>
              <a:cs typeface="Microsoft Sans Serif"/>
            </a:endParaRPr>
          </a:p>
          <a:p>
            <a:pPr marL="2540" algn="ctr">
              <a:lnSpc>
                <a:spcPct val="100000"/>
              </a:lnSpc>
              <a:spcBef>
                <a:spcPts val="204"/>
              </a:spcBef>
            </a:pP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Игровая</a:t>
            </a:r>
            <a:r>
              <a:rPr sz="11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зона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26363" y="3819144"/>
            <a:ext cx="2616835" cy="2082164"/>
          </a:xfrm>
          <a:custGeom>
            <a:avLst/>
            <a:gdLst/>
            <a:ahLst/>
            <a:cxnLst/>
            <a:rect l="l" t="t" r="r" b="b"/>
            <a:pathLst>
              <a:path w="2616835" h="2082164">
                <a:moveTo>
                  <a:pt x="2616708" y="0"/>
                </a:moveTo>
                <a:lnTo>
                  <a:pt x="0" y="0"/>
                </a:lnTo>
                <a:lnTo>
                  <a:pt x="0" y="2081783"/>
                </a:lnTo>
                <a:lnTo>
                  <a:pt x="2616708" y="2081783"/>
                </a:lnTo>
                <a:lnTo>
                  <a:pt x="2616708" y="0"/>
                </a:lnTo>
                <a:close/>
              </a:path>
            </a:pathLst>
          </a:custGeom>
          <a:solidFill>
            <a:srgbClr val="4DBB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47776" y="4041394"/>
            <a:ext cx="2371725" cy="14979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940" marR="17145" algn="ctr">
              <a:lnSpc>
                <a:spcPct val="115100"/>
              </a:lnSpc>
              <a:spcBef>
                <a:spcPts val="95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79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региональных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команд 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были </a:t>
            </a:r>
            <a:r>
              <a:rPr sz="1200" spc="-3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созданы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финалистами </a:t>
            </a:r>
            <a:r>
              <a:rPr sz="12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конкурса </a:t>
            </a: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во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всех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федеральных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округах </a:t>
            </a: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для</a:t>
            </a:r>
            <a:r>
              <a:rPr sz="12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реализации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общественно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значимых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инициатив</a:t>
            </a:r>
            <a:r>
              <a:rPr sz="12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endParaRPr sz="12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219"/>
              </a:spcBef>
            </a:pP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привлечения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новых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участников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 в</a:t>
            </a:r>
            <a:endParaRPr sz="1200">
              <a:latin typeface="Microsoft Sans Serif"/>
              <a:cs typeface="Microsoft Sans Serif"/>
            </a:endParaRPr>
          </a:p>
          <a:p>
            <a:pPr marL="1270" algn="ctr">
              <a:lnSpc>
                <a:spcPct val="100000"/>
              </a:lnSpc>
              <a:spcBef>
                <a:spcPts val="215"/>
              </a:spcBef>
            </a:pP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«Большую</a:t>
            </a:r>
            <a:r>
              <a:rPr sz="12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перемену»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322320" y="3819144"/>
            <a:ext cx="2397760" cy="2082164"/>
          </a:xfrm>
          <a:custGeom>
            <a:avLst/>
            <a:gdLst/>
            <a:ahLst/>
            <a:cxnLst/>
            <a:rect l="l" t="t" r="r" b="b"/>
            <a:pathLst>
              <a:path w="2397760" h="2082164">
                <a:moveTo>
                  <a:pt x="2397252" y="0"/>
                </a:moveTo>
                <a:lnTo>
                  <a:pt x="0" y="0"/>
                </a:lnTo>
                <a:lnTo>
                  <a:pt x="0" y="2081783"/>
                </a:lnTo>
                <a:lnTo>
                  <a:pt x="2397252" y="2081783"/>
                </a:lnTo>
                <a:lnTo>
                  <a:pt x="2397252" y="0"/>
                </a:lnTo>
                <a:close/>
              </a:path>
            </a:pathLst>
          </a:custGeom>
          <a:solidFill>
            <a:srgbClr val="4DBB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506851" y="4041394"/>
            <a:ext cx="2028825" cy="86741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315"/>
              </a:spcBef>
            </a:pP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ночь 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с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31</a:t>
            </a:r>
            <a:r>
              <a:rPr sz="12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декабря</a:t>
            </a:r>
            <a:endParaRPr sz="1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на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января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в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сообществе</a:t>
            </a:r>
            <a:endParaRPr sz="12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«Большая</a:t>
            </a: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перемена»</a:t>
            </a:r>
            <a:endParaRPr sz="1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20"/>
              </a:spcBef>
            </a:pP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прошла</a:t>
            </a:r>
            <a:r>
              <a:rPr sz="12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онлайн</a:t>
            </a:r>
            <a:r>
              <a:rPr sz="12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вечеринка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798820" y="3825239"/>
            <a:ext cx="2528570" cy="2075814"/>
          </a:xfrm>
          <a:custGeom>
            <a:avLst/>
            <a:gdLst/>
            <a:ahLst/>
            <a:cxnLst/>
            <a:rect l="l" t="t" r="r" b="b"/>
            <a:pathLst>
              <a:path w="2528570" h="2075814">
                <a:moveTo>
                  <a:pt x="2528316" y="100584"/>
                </a:moveTo>
                <a:lnTo>
                  <a:pt x="2406396" y="100584"/>
                </a:lnTo>
                <a:lnTo>
                  <a:pt x="2406396" y="0"/>
                </a:lnTo>
                <a:lnTo>
                  <a:pt x="219456" y="0"/>
                </a:lnTo>
                <a:lnTo>
                  <a:pt x="219456" y="100584"/>
                </a:lnTo>
                <a:lnTo>
                  <a:pt x="105156" y="100584"/>
                </a:lnTo>
                <a:lnTo>
                  <a:pt x="105156" y="106680"/>
                </a:lnTo>
                <a:lnTo>
                  <a:pt x="105156" y="214884"/>
                </a:lnTo>
                <a:lnTo>
                  <a:pt x="0" y="214884"/>
                </a:lnTo>
                <a:lnTo>
                  <a:pt x="0" y="2075688"/>
                </a:lnTo>
                <a:lnTo>
                  <a:pt x="2528316" y="2075688"/>
                </a:lnTo>
                <a:lnTo>
                  <a:pt x="2528316" y="214884"/>
                </a:lnTo>
                <a:lnTo>
                  <a:pt x="2528316" y="106680"/>
                </a:lnTo>
                <a:lnTo>
                  <a:pt x="2528316" y="100584"/>
                </a:lnTo>
                <a:close/>
              </a:path>
            </a:pathLst>
          </a:custGeom>
          <a:solidFill>
            <a:srgbClr val="4DBB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798820" y="4048505"/>
            <a:ext cx="2525395" cy="866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1175" marR="499745" algn="ctr">
              <a:lnSpc>
                <a:spcPct val="114999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2021</a:t>
            </a:r>
            <a:r>
              <a:rPr sz="1200" b="1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год</a:t>
            </a:r>
            <a:r>
              <a:rPr sz="12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школьники </a:t>
            </a:r>
            <a:r>
              <a:rPr sz="1200" b="1" spc="-3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встретили</a:t>
            </a:r>
            <a:r>
              <a:rPr sz="12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вместе</a:t>
            </a:r>
            <a:endParaRPr sz="1200">
              <a:latin typeface="Arial"/>
              <a:cs typeface="Arial"/>
            </a:endParaRPr>
          </a:p>
          <a:p>
            <a:pPr marL="2540" algn="ctr">
              <a:lnSpc>
                <a:spcPct val="100000"/>
              </a:lnSpc>
              <a:spcBef>
                <a:spcPts val="215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2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«Большой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 переменой»</a:t>
            </a:r>
            <a:endParaRPr sz="1200">
              <a:latin typeface="Arial"/>
              <a:cs typeface="Arial"/>
            </a:endParaRPr>
          </a:p>
          <a:p>
            <a:pPr marL="4445" algn="ctr">
              <a:lnSpc>
                <a:spcPct val="100000"/>
              </a:lnSpc>
              <a:spcBef>
                <a:spcPts val="215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 стали</a:t>
            </a:r>
            <a:r>
              <a:rPr sz="12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соавторами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конкурса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92311" y="2005583"/>
            <a:ext cx="2877311" cy="1353312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92311" y="3456432"/>
            <a:ext cx="2898648" cy="1426464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623316" y="3805440"/>
            <a:ext cx="2620010" cy="2108200"/>
          </a:xfrm>
          <a:custGeom>
            <a:avLst/>
            <a:gdLst/>
            <a:ahLst/>
            <a:cxnLst/>
            <a:rect l="l" t="t" r="r" b="b"/>
            <a:pathLst>
              <a:path w="2620010" h="2108200">
                <a:moveTo>
                  <a:pt x="207264" y="2002523"/>
                </a:moveTo>
                <a:lnTo>
                  <a:pt x="108191" y="2002523"/>
                </a:lnTo>
                <a:lnTo>
                  <a:pt x="108191" y="1901939"/>
                </a:lnTo>
                <a:lnTo>
                  <a:pt x="0" y="1901939"/>
                </a:lnTo>
                <a:lnTo>
                  <a:pt x="0" y="2002523"/>
                </a:lnTo>
                <a:lnTo>
                  <a:pt x="0" y="2107679"/>
                </a:lnTo>
                <a:lnTo>
                  <a:pt x="108191" y="2107679"/>
                </a:lnTo>
                <a:lnTo>
                  <a:pt x="207264" y="2107679"/>
                </a:lnTo>
                <a:lnTo>
                  <a:pt x="207264" y="2002523"/>
                </a:lnTo>
                <a:close/>
              </a:path>
              <a:path w="2620010" h="2108200">
                <a:moveTo>
                  <a:pt x="234696" y="6083"/>
                </a:moveTo>
                <a:lnTo>
                  <a:pt x="120396" y="6083"/>
                </a:lnTo>
                <a:lnTo>
                  <a:pt x="1524" y="6083"/>
                </a:lnTo>
                <a:lnTo>
                  <a:pt x="0" y="6083"/>
                </a:lnTo>
                <a:lnTo>
                  <a:pt x="0" y="240779"/>
                </a:lnTo>
                <a:lnTo>
                  <a:pt x="120396" y="240779"/>
                </a:lnTo>
                <a:lnTo>
                  <a:pt x="120396" y="126479"/>
                </a:lnTo>
                <a:lnTo>
                  <a:pt x="234696" y="126479"/>
                </a:lnTo>
                <a:lnTo>
                  <a:pt x="234696" y="6083"/>
                </a:lnTo>
                <a:close/>
              </a:path>
              <a:path w="2620010" h="2108200">
                <a:moveTo>
                  <a:pt x="2618232" y="1901939"/>
                </a:moveTo>
                <a:lnTo>
                  <a:pt x="2510028" y="1901939"/>
                </a:lnTo>
                <a:lnTo>
                  <a:pt x="2510028" y="2002523"/>
                </a:lnTo>
                <a:lnTo>
                  <a:pt x="2410968" y="2002523"/>
                </a:lnTo>
                <a:lnTo>
                  <a:pt x="2410968" y="2107679"/>
                </a:lnTo>
                <a:lnTo>
                  <a:pt x="2510028" y="2107679"/>
                </a:lnTo>
                <a:lnTo>
                  <a:pt x="2618219" y="2107679"/>
                </a:lnTo>
                <a:lnTo>
                  <a:pt x="2618232" y="1901939"/>
                </a:lnTo>
                <a:close/>
              </a:path>
              <a:path w="2620010" h="2108200">
                <a:moveTo>
                  <a:pt x="2619756" y="0"/>
                </a:moveTo>
                <a:lnTo>
                  <a:pt x="2499360" y="0"/>
                </a:lnTo>
                <a:lnTo>
                  <a:pt x="2386584" y="0"/>
                </a:lnTo>
                <a:lnTo>
                  <a:pt x="2386584" y="120383"/>
                </a:lnTo>
                <a:lnTo>
                  <a:pt x="2499360" y="120383"/>
                </a:lnTo>
                <a:lnTo>
                  <a:pt x="2499360" y="234683"/>
                </a:lnTo>
                <a:lnTo>
                  <a:pt x="2619743" y="234683"/>
                </a:lnTo>
                <a:lnTo>
                  <a:pt x="2619743" y="120383"/>
                </a:lnTo>
                <a:lnTo>
                  <a:pt x="26197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319272" y="3805440"/>
            <a:ext cx="2400300" cy="2108200"/>
          </a:xfrm>
          <a:custGeom>
            <a:avLst/>
            <a:gdLst/>
            <a:ahLst/>
            <a:cxnLst/>
            <a:rect l="l" t="t" r="r" b="b"/>
            <a:pathLst>
              <a:path w="2400300" h="2108200">
                <a:moveTo>
                  <a:pt x="207264" y="2002523"/>
                </a:moveTo>
                <a:lnTo>
                  <a:pt x="108204" y="2002523"/>
                </a:lnTo>
                <a:lnTo>
                  <a:pt x="108204" y="1901939"/>
                </a:lnTo>
                <a:lnTo>
                  <a:pt x="1524" y="1901939"/>
                </a:lnTo>
                <a:lnTo>
                  <a:pt x="1524" y="2002523"/>
                </a:lnTo>
                <a:lnTo>
                  <a:pt x="1524" y="2107679"/>
                </a:lnTo>
                <a:lnTo>
                  <a:pt x="108204" y="2107679"/>
                </a:lnTo>
                <a:lnTo>
                  <a:pt x="207264" y="2107679"/>
                </a:lnTo>
                <a:lnTo>
                  <a:pt x="207264" y="2002523"/>
                </a:lnTo>
                <a:close/>
              </a:path>
              <a:path w="2400300" h="2108200">
                <a:moveTo>
                  <a:pt x="236220" y="6083"/>
                </a:moveTo>
                <a:lnTo>
                  <a:pt x="121920" y="6083"/>
                </a:lnTo>
                <a:lnTo>
                  <a:pt x="1524" y="6083"/>
                </a:lnTo>
                <a:lnTo>
                  <a:pt x="0" y="6083"/>
                </a:lnTo>
                <a:lnTo>
                  <a:pt x="0" y="240779"/>
                </a:lnTo>
                <a:lnTo>
                  <a:pt x="121920" y="240779"/>
                </a:lnTo>
                <a:lnTo>
                  <a:pt x="121920" y="126479"/>
                </a:lnTo>
                <a:lnTo>
                  <a:pt x="236220" y="126479"/>
                </a:lnTo>
                <a:lnTo>
                  <a:pt x="236220" y="6083"/>
                </a:lnTo>
                <a:close/>
              </a:path>
              <a:path w="2400300" h="2108200">
                <a:moveTo>
                  <a:pt x="2397252" y="1901939"/>
                </a:moveTo>
                <a:lnTo>
                  <a:pt x="2290572" y="1901939"/>
                </a:lnTo>
                <a:lnTo>
                  <a:pt x="2290572" y="2002523"/>
                </a:lnTo>
                <a:lnTo>
                  <a:pt x="2191512" y="2002523"/>
                </a:lnTo>
                <a:lnTo>
                  <a:pt x="2191512" y="2107679"/>
                </a:lnTo>
                <a:lnTo>
                  <a:pt x="2290572" y="2107679"/>
                </a:lnTo>
                <a:lnTo>
                  <a:pt x="2397252" y="2107679"/>
                </a:lnTo>
                <a:lnTo>
                  <a:pt x="2397252" y="2002523"/>
                </a:lnTo>
                <a:lnTo>
                  <a:pt x="2397252" y="1901939"/>
                </a:lnTo>
                <a:close/>
              </a:path>
              <a:path w="2400300" h="2108200">
                <a:moveTo>
                  <a:pt x="2400300" y="0"/>
                </a:moveTo>
                <a:lnTo>
                  <a:pt x="2278380" y="0"/>
                </a:lnTo>
                <a:lnTo>
                  <a:pt x="2165604" y="0"/>
                </a:lnTo>
                <a:lnTo>
                  <a:pt x="2165604" y="120383"/>
                </a:lnTo>
                <a:lnTo>
                  <a:pt x="2278380" y="120383"/>
                </a:lnTo>
                <a:lnTo>
                  <a:pt x="2278380" y="234683"/>
                </a:lnTo>
                <a:lnTo>
                  <a:pt x="2400300" y="234683"/>
                </a:lnTo>
                <a:lnTo>
                  <a:pt x="2400300" y="120383"/>
                </a:lnTo>
                <a:lnTo>
                  <a:pt x="24003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782056" y="3805440"/>
            <a:ext cx="2545080" cy="2108200"/>
          </a:xfrm>
          <a:custGeom>
            <a:avLst/>
            <a:gdLst/>
            <a:ahLst/>
            <a:cxnLst/>
            <a:rect l="l" t="t" r="r" b="b"/>
            <a:pathLst>
              <a:path w="2545079" h="2108200">
                <a:moveTo>
                  <a:pt x="207251" y="2002523"/>
                </a:moveTo>
                <a:lnTo>
                  <a:pt x="108191" y="2002523"/>
                </a:lnTo>
                <a:lnTo>
                  <a:pt x="108191" y="1901939"/>
                </a:lnTo>
                <a:lnTo>
                  <a:pt x="1524" y="1901939"/>
                </a:lnTo>
                <a:lnTo>
                  <a:pt x="1524" y="2002523"/>
                </a:lnTo>
                <a:lnTo>
                  <a:pt x="1524" y="2107679"/>
                </a:lnTo>
                <a:lnTo>
                  <a:pt x="108191" y="2107679"/>
                </a:lnTo>
                <a:lnTo>
                  <a:pt x="207251" y="2107679"/>
                </a:lnTo>
                <a:lnTo>
                  <a:pt x="207251" y="2002523"/>
                </a:lnTo>
                <a:close/>
              </a:path>
              <a:path w="2545079" h="2108200">
                <a:moveTo>
                  <a:pt x="236220" y="6083"/>
                </a:moveTo>
                <a:lnTo>
                  <a:pt x="121920" y="6083"/>
                </a:lnTo>
                <a:lnTo>
                  <a:pt x="1524" y="6083"/>
                </a:lnTo>
                <a:lnTo>
                  <a:pt x="0" y="6083"/>
                </a:lnTo>
                <a:lnTo>
                  <a:pt x="0" y="240779"/>
                </a:lnTo>
                <a:lnTo>
                  <a:pt x="121920" y="240779"/>
                </a:lnTo>
                <a:lnTo>
                  <a:pt x="121920" y="126479"/>
                </a:lnTo>
                <a:lnTo>
                  <a:pt x="236220" y="126479"/>
                </a:lnTo>
                <a:lnTo>
                  <a:pt x="236220" y="6083"/>
                </a:lnTo>
                <a:close/>
              </a:path>
              <a:path w="2545079" h="2108200">
                <a:moveTo>
                  <a:pt x="2542032" y="2002523"/>
                </a:moveTo>
                <a:lnTo>
                  <a:pt x="2542019" y="1901939"/>
                </a:lnTo>
                <a:lnTo>
                  <a:pt x="2435352" y="1901939"/>
                </a:lnTo>
                <a:lnTo>
                  <a:pt x="2435352" y="2002523"/>
                </a:lnTo>
                <a:lnTo>
                  <a:pt x="2336292" y="2002523"/>
                </a:lnTo>
                <a:lnTo>
                  <a:pt x="2336292" y="2107679"/>
                </a:lnTo>
                <a:lnTo>
                  <a:pt x="2435352" y="2107679"/>
                </a:lnTo>
                <a:lnTo>
                  <a:pt x="2542019" y="2107679"/>
                </a:lnTo>
                <a:lnTo>
                  <a:pt x="2542032" y="2002523"/>
                </a:lnTo>
                <a:close/>
              </a:path>
              <a:path w="2545079" h="2108200">
                <a:moveTo>
                  <a:pt x="2545080" y="0"/>
                </a:moveTo>
                <a:lnTo>
                  <a:pt x="2423160" y="0"/>
                </a:lnTo>
                <a:lnTo>
                  <a:pt x="2310384" y="0"/>
                </a:lnTo>
                <a:lnTo>
                  <a:pt x="2310384" y="120383"/>
                </a:lnTo>
                <a:lnTo>
                  <a:pt x="2423160" y="120383"/>
                </a:lnTo>
                <a:lnTo>
                  <a:pt x="2423160" y="234683"/>
                </a:lnTo>
                <a:lnTo>
                  <a:pt x="2545080" y="234683"/>
                </a:lnTo>
                <a:lnTo>
                  <a:pt x="2545080" y="120383"/>
                </a:lnTo>
                <a:lnTo>
                  <a:pt x="25450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092440" y="1993391"/>
            <a:ext cx="234950" cy="1635760"/>
          </a:xfrm>
          <a:custGeom>
            <a:avLst/>
            <a:gdLst/>
            <a:ahLst/>
            <a:cxnLst/>
            <a:rect l="l" t="t" r="r" b="b"/>
            <a:pathLst>
              <a:path w="234950" h="1635760">
                <a:moveTo>
                  <a:pt x="231648" y="1530096"/>
                </a:moveTo>
                <a:lnTo>
                  <a:pt x="231635" y="1429512"/>
                </a:lnTo>
                <a:lnTo>
                  <a:pt x="124968" y="1429512"/>
                </a:lnTo>
                <a:lnTo>
                  <a:pt x="124968" y="1530096"/>
                </a:lnTo>
                <a:lnTo>
                  <a:pt x="25908" y="1530096"/>
                </a:lnTo>
                <a:lnTo>
                  <a:pt x="25908" y="1635252"/>
                </a:lnTo>
                <a:lnTo>
                  <a:pt x="124968" y="1635252"/>
                </a:lnTo>
                <a:lnTo>
                  <a:pt x="231635" y="1635252"/>
                </a:lnTo>
                <a:lnTo>
                  <a:pt x="231648" y="1530096"/>
                </a:lnTo>
                <a:close/>
              </a:path>
              <a:path w="234950" h="1635760">
                <a:moveTo>
                  <a:pt x="234696" y="0"/>
                </a:moveTo>
                <a:lnTo>
                  <a:pt x="112776" y="0"/>
                </a:lnTo>
                <a:lnTo>
                  <a:pt x="0" y="0"/>
                </a:lnTo>
                <a:lnTo>
                  <a:pt x="0" y="118872"/>
                </a:lnTo>
                <a:lnTo>
                  <a:pt x="112776" y="118872"/>
                </a:lnTo>
                <a:lnTo>
                  <a:pt x="112776" y="233172"/>
                </a:lnTo>
                <a:lnTo>
                  <a:pt x="234696" y="233172"/>
                </a:lnTo>
                <a:lnTo>
                  <a:pt x="234696" y="118872"/>
                </a:lnTo>
                <a:lnTo>
                  <a:pt x="2346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23316" y="2005583"/>
            <a:ext cx="234950" cy="1617345"/>
          </a:xfrm>
          <a:custGeom>
            <a:avLst/>
            <a:gdLst/>
            <a:ahLst/>
            <a:cxnLst/>
            <a:rect l="l" t="t" r="r" b="b"/>
            <a:pathLst>
              <a:path w="234950" h="1617345">
                <a:moveTo>
                  <a:pt x="207264" y="1511820"/>
                </a:moveTo>
                <a:lnTo>
                  <a:pt x="108191" y="1511820"/>
                </a:lnTo>
                <a:lnTo>
                  <a:pt x="108191" y="1411224"/>
                </a:lnTo>
                <a:lnTo>
                  <a:pt x="0" y="1411224"/>
                </a:lnTo>
                <a:lnTo>
                  <a:pt x="0" y="1511820"/>
                </a:lnTo>
                <a:lnTo>
                  <a:pt x="0" y="1616964"/>
                </a:lnTo>
                <a:lnTo>
                  <a:pt x="108191" y="1616964"/>
                </a:lnTo>
                <a:lnTo>
                  <a:pt x="207264" y="1616964"/>
                </a:lnTo>
                <a:lnTo>
                  <a:pt x="207264" y="1511820"/>
                </a:lnTo>
                <a:close/>
              </a:path>
              <a:path w="234950" h="1617345">
                <a:moveTo>
                  <a:pt x="234696" y="0"/>
                </a:moveTo>
                <a:lnTo>
                  <a:pt x="120396" y="0"/>
                </a:lnTo>
                <a:lnTo>
                  <a:pt x="1524" y="0"/>
                </a:lnTo>
                <a:lnTo>
                  <a:pt x="0" y="0"/>
                </a:lnTo>
                <a:lnTo>
                  <a:pt x="0" y="234696"/>
                </a:lnTo>
                <a:lnTo>
                  <a:pt x="120396" y="234696"/>
                </a:lnTo>
                <a:lnTo>
                  <a:pt x="120396" y="120396"/>
                </a:lnTo>
                <a:lnTo>
                  <a:pt x="234696" y="120396"/>
                </a:lnTo>
                <a:lnTo>
                  <a:pt x="2346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object 2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92311" y="4986528"/>
            <a:ext cx="2898648" cy="129082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D7219E5-2126-4739-B05E-D8D17A1868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889" r="1250" b="24445"/>
          <a:stretch/>
        </p:blipFill>
        <p:spPr>
          <a:xfrm>
            <a:off x="0" y="1143000"/>
            <a:ext cx="12039600" cy="4572000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E1BF3C30-750B-488F-ABE2-45B318BC0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815934" cy="1954381"/>
          </a:xfrm>
        </p:spPr>
        <p:txBody>
          <a:bodyPr/>
          <a:lstStyle/>
          <a:p>
            <a:pPr algn="l"/>
            <a: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  <a:t>Сайт конкурса:</a:t>
            </a:r>
            <a:b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</a:br>
            <a:r>
              <a:rPr lang="en-US" sz="3200" u="heavy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  <a:hlinkClick r:id="rId3"/>
              </a:rPr>
              <a:t>https://bolshayaperemena.online/</a:t>
            </a:r>
            <a:r>
              <a:rPr lang="en-US" sz="3200" dirty="0">
                <a:latin typeface="Microsoft Sans Serif"/>
                <a:cs typeface="Microsoft Sans Serif"/>
              </a:rPr>
              <a:t/>
            </a:r>
            <a:br>
              <a:rPr lang="en-US" sz="3200" dirty="0">
                <a:latin typeface="Microsoft Sans Serif"/>
                <a:cs typeface="Microsoft Sans Serif"/>
              </a:rPr>
            </a:br>
            <a: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  <a:t/>
            </a:r>
            <a:b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237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71"/>
            <a:ext cx="12191999" cy="685342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5947410" cy="4892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pc="40" dirty="0"/>
              <a:t>Направления</a:t>
            </a:r>
            <a:r>
              <a:rPr spc="350" dirty="0"/>
              <a:t> </a:t>
            </a:r>
            <a:r>
              <a:rPr lang="ru-RU" spc="100" dirty="0"/>
              <a:t>конкурса 2021</a:t>
            </a:r>
            <a:endParaRPr spc="4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E38646F-0D79-4DEF-B24C-0D4731F6D4E5}"/>
              </a:ext>
            </a:extLst>
          </p:cNvPr>
          <p:cNvSpPr/>
          <p:nvPr/>
        </p:nvSpPr>
        <p:spPr>
          <a:xfrm>
            <a:off x="-52432" y="5641848"/>
            <a:ext cx="12244432" cy="121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2866" y="1676400"/>
            <a:ext cx="11018520" cy="43967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621855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75" dirty="0"/>
              <a:t>Спикеры</a:t>
            </a:r>
            <a:r>
              <a:rPr spc="345" dirty="0"/>
              <a:t> </a:t>
            </a:r>
            <a:r>
              <a:rPr spc="100" dirty="0"/>
              <a:t>«Большой</a:t>
            </a:r>
            <a:r>
              <a:rPr spc="335" dirty="0"/>
              <a:t> </a:t>
            </a:r>
            <a:r>
              <a:rPr spc="25" dirty="0"/>
              <a:t>Перемены»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2360" y="2542412"/>
            <a:ext cx="10287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Microsoft Sans Serif"/>
                <a:cs typeface="Microsoft Sans Serif"/>
              </a:rPr>
              <a:t>Сергей </a:t>
            </a:r>
            <a:r>
              <a:rPr sz="1000" spc="-30" dirty="0">
                <a:latin typeface="Microsoft Sans Serif"/>
                <a:cs typeface="Microsoft Sans Serif"/>
              </a:rPr>
              <a:t>Кириенко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91308" y="2550667"/>
            <a:ext cx="10541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Андрей</a:t>
            </a:r>
            <a:r>
              <a:rPr sz="1000" spc="-40" dirty="0">
                <a:latin typeface="Microsoft Sans Serif"/>
                <a:cs typeface="Microsoft Sans Serif"/>
              </a:rPr>
              <a:t> </a:t>
            </a:r>
            <a:r>
              <a:rPr sz="1000" spc="-30" dirty="0">
                <a:latin typeface="Microsoft Sans Serif"/>
                <a:cs typeface="Microsoft Sans Serif"/>
              </a:rPr>
              <a:t>Фурсенко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66540" y="2542412"/>
            <a:ext cx="9709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Microsoft Sans Serif"/>
                <a:cs typeface="Microsoft Sans Serif"/>
              </a:rPr>
              <a:t>Сергей</a:t>
            </a:r>
            <a:r>
              <a:rPr sz="1000" spc="-3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Кравцов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95469" y="2575941"/>
            <a:ext cx="10687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Валерий </a:t>
            </a:r>
            <a:r>
              <a:rPr sz="1000" spc="-30" dirty="0">
                <a:latin typeface="Microsoft Sans Serif"/>
                <a:cs typeface="Microsoft Sans Serif"/>
              </a:rPr>
              <a:t>Фальков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25946" y="2575941"/>
            <a:ext cx="8083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Microsoft Sans Serif"/>
                <a:cs typeface="Microsoft Sans Serif"/>
              </a:rPr>
              <a:t>Ге</a:t>
            </a:r>
            <a:r>
              <a:rPr sz="1000" spc="-20" dirty="0">
                <a:latin typeface="Microsoft Sans Serif"/>
                <a:cs typeface="Microsoft Sans Serif"/>
              </a:rPr>
              <a:t>рма</a:t>
            </a:r>
            <a:r>
              <a:rPr sz="1000" spc="-10" dirty="0">
                <a:latin typeface="Microsoft Sans Serif"/>
                <a:cs typeface="Microsoft Sans Serif"/>
              </a:rPr>
              <a:t>н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Гр</a:t>
            </a:r>
            <a:r>
              <a:rPr sz="1000" spc="-20" dirty="0">
                <a:latin typeface="Microsoft Sans Serif"/>
                <a:cs typeface="Microsoft Sans Serif"/>
              </a:rPr>
              <a:t>е</a:t>
            </a:r>
            <a:r>
              <a:rPr sz="1000" spc="-5" dirty="0">
                <a:latin typeface="Microsoft Sans Serif"/>
                <a:cs typeface="Microsoft Sans Serif"/>
              </a:rPr>
              <a:t>ф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14233" y="2598800"/>
            <a:ext cx="103949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Microsoft Sans Serif"/>
                <a:cs typeface="Microsoft Sans Serif"/>
              </a:rPr>
              <a:t>Алексей</a:t>
            </a:r>
            <a:r>
              <a:rPr sz="1000" spc="-20" dirty="0">
                <a:latin typeface="Microsoft Sans Serif"/>
                <a:cs typeface="Microsoft Sans Serif"/>
              </a:rPr>
              <a:t> Лихачев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118472" y="2550667"/>
            <a:ext cx="10680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Борис</a:t>
            </a:r>
            <a:r>
              <a:rPr sz="1000" spc="-20" dirty="0">
                <a:latin typeface="Microsoft Sans Serif"/>
                <a:cs typeface="Microsoft Sans Serif"/>
              </a:rPr>
              <a:t> Добродеев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388345" y="2542412"/>
            <a:ext cx="12553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Microsoft Sans Serif"/>
                <a:cs typeface="Microsoft Sans Serif"/>
              </a:rPr>
              <a:t>Алексей </a:t>
            </a:r>
            <a:r>
              <a:rPr sz="1000" spc="-20" dirty="0">
                <a:latin typeface="Microsoft Sans Serif"/>
                <a:cs typeface="Microsoft Sans Serif"/>
              </a:rPr>
              <a:t>Комиссаров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5233" y="4218888"/>
            <a:ext cx="10833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5" dirty="0">
                <a:latin typeface="Microsoft Sans Serif"/>
                <a:cs typeface="Microsoft Sans Serif"/>
              </a:rPr>
              <a:t>Дмитрий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Артюхов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67254" y="4225493"/>
            <a:ext cx="9645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Сергей</a:t>
            </a:r>
            <a:r>
              <a:rPr sz="1000" spc="-3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Никитин</a:t>
            </a:r>
            <a:endParaRPr sz="1000">
              <a:latin typeface="Microsoft Sans Serif"/>
              <a:cs typeface="Microsoft Sans Serif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3316" y="1287780"/>
            <a:ext cx="1205484" cy="120396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9142856" y="4218888"/>
            <a:ext cx="96964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Игорь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Васильев</a:t>
            </a:r>
            <a:endParaRPr sz="1000">
              <a:latin typeface="Microsoft Sans Serif"/>
              <a:cs typeface="Microsoft Sans Serif"/>
            </a:endParaRPr>
          </a:p>
        </p:txBody>
      </p: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19300" y="1286255"/>
            <a:ext cx="1210056" cy="120548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29000" y="1284732"/>
            <a:ext cx="1199388" cy="1207008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29555" y="1292352"/>
            <a:ext cx="1202436" cy="1199388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33159" y="1290827"/>
            <a:ext cx="1200912" cy="1200912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633716" y="1290827"/>
            <a:ext cx="1202435" cy="1200912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038843" y="1287780"/>
            <a:ext cx="1199388" cy="1203960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439400" y="1286255"/>
            <a:ext cx="1202436" cy="1205484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3474846" y="4227322"/>
            <a:ext cx="10960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Microsoft Sans Serif"/>
                <a:cs typeface="Microsoft Sans Serif"/>
              </a:rPr>
              <a:t>Анастасия</a:t>
            </a:r>
            <a:r>
              <a:rPr sz="1000" spc="-5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Ракова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811516" y="4225493"/>
            <a:ext cx="8401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30" dirty="0">
                <a:latin typeface="Microsoft Sans Serif"/>
                <a:cs typeface="Microsoft Sans Serif"/>
              </a:rPr>
              <a:t>Денис</a:t>
            </a:r>
            <a:r>
              <a:rPr sz="1000" spc="-3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Грибов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947920" y="4225493"/>
            <a:ext cx="9836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Елена </a:t>
            </a:r>
            <a:r>
              <a:rPr sz="1000" spc="-5" dirty="0">
                <a:latin typeface="Microsoft Sans Serif"/>
                <a:cs typeface="Microsoft Sans Serif"/>
              </a:rPr>
              <a:t>Шмелева</a:t>
            </a:r>
            <a:endParaRPr sz="1000">
              <a:latin typeface="Microsoft Sans Serif"/>
              <a:cs typeface="Microsoft Sans Serif"/>
            </a:endParaRPr>
          </a:p>
        </p:txBody>
      </p:sp>
      <p:pic>
        <p:nvPicPr>
          <p:cNvPr id="25" name="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23316" y="2979420"/>
            <a:ext cx="1200911" cy="1200911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429000" y="2980944"/>
            <a:ext cx="1200912" cy="1199388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829555" y="2976372"/>
            <a:ext cx="1202436" cy="1203959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233159" y="2979420"/>
            <a:ext cx="1203960" cy="1200911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629143" y="2980944"/>
            <a:ext cx="1207007" cy="1208531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038843" y="2977895"/>
            <a:ext cx="1199388" cy="1205483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0437876" y="2980944"/>
            <a:ext cx="1203960" cy="1199388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025395" y="2979432"/>
            <a:ext cx="1200912" cy="1202423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6260719" y="4225493"/>
            <a:ext cx="11341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Владимир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Машков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0421873" y="4223384"/>
            <a:ext cx="12166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Эрнест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Мацкявичюс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764151" y="5789167"/>
            <a:ext cx="14204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Ирина</a:t>
            </a:r>
            <a:r>
              <a:rPr sz="1000" spc="-2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Винер-Усманова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72118" y="5789167"/>
            <a:ext cx="11537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latin typeface="Microsoft Sans Serif"/>
                <a:cs typeface="Microsoft Sans Serif"/>
              </a:rPr>
              <a:t>Виктор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Ильгисонис</a:t>
            </a:r>
            <a:endParaRPr sz="1000">
              <a:latin typeface="Microsoft Sans Serif"/>
              <a:cs typeface="Microsoft Sans Serif"/>
            </a:endParaRPr>
          </a:p>
        </p:txBody>
      </p:sp>
      <p:pic>
        <p:nvPicPr>
          <p:cNvPr id="37" name="object 3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2036064" y="4544567"/>
            <a:ext cx="1208532" cy="1208532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3419983" y="5791911"/>
            <a:ext cx="12585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Microsoft Sans Serif"/>
                <a:cs typeface="Microsoft Sans Serif"/>
              </a:rPr>
              <a:t>Николай</a:t>
            </a:r>
            <a:r>
              <a:rPr sz="1000" spc="-20" dirty="0">
                <a:latin typeface="Microsoft Sans Serif"/>
                <a:cs typeface="Microsoft Sans Serif"/>
              </a:rPr>
              <a:t> Цискаридзе</a:t>
            </a:r>
            <a:endParaRPr sz="1000">
              <a:latin typeface="Microsoft Sans Serif"/>
              <a:cs typeface="Microsoft Sans Serif"/>
            </a:endParaRPr>
          </a:p>
        </p:txBody>
      </p:sp>
      <p:pic>
        <p:nvPicPr>
          <p:cNvPr id="39" name="object 39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3442715" y="4552188"/>
            <a:ext cx="1205484" cy="1200912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6251447" y="4544567"/>
            <a:ext cx="1207007" cy="1211580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7655052" y="4550664"/>
            <a:ext cx="1199388" cy="1202436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057131" y="4552188"/>
            <a:ext cx="1205483" cy="1200912"/>
          </a:xfrm>
          <a:prstGeom prst="rect">
            <a:avLst/>
          </a:prstGeom>
        </p:spPr>
      </p:pic>
      <p:sp>
        <p:nvSpPr>
          <p:cNvPr id="43" name="object 43"/>
          <p:cNvSpPr txBox="1"/>
          <p:nvPr/>
        </p:nvSpPr>
        <p:spPr>
          <a:xfrm>
            <a:off x="7686547" y="5804408"/>
            <a:ext cx="11322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Microsoft Sans Serif"/>
                <a:cs typeface="Microsoft Sans Serif"/>
              </a:rPr>
              <a:t>Алексей</a:t>
            </a:r>
            <a:r>
              <a:rPr sz="1000" spc="-20" dirty="0">
                <a:latin typeface="Microsoft Sans Serif"/>
                <a:cs typeface="Microsoft Sans Serif"/>
              </a:rPr>
              <a:t> Смоляков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574028" y="5841288"/>
            <a:ext cx="6858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25" dirty="0">
                <a:latin typeface="Microsoft Sans Serif"/>
                <a:cs typeface="Microsoft Sans Serif"/>
              </a:rPr>
              <a:t>Клава </a:t>
            </a:r>
            <a:r>
              <a:rPr sz="1000" spc="-45" dirty="0">
                <a:latin typeface="Microsoft Sans Serif"/>
                <a:cs typeface="Microsoft Sans Serif"/>
              </a:rPr>
              <a:t>Кока</a:t>
            </a:r>
            <a:endParaRPr sz="1000">
              <a:latin typeface="Microsoft Sans Serif"/>
              <a:cs typeface="Microsoft Sans Serif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178176" y="5791911"/>
            <a:ext cx="9207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Олег</a:t>
            </a:r>
            <a:r>
              <a:rPr sz="1000" spc="-3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Артемьев</a:t>
            </a:r>
            <a:endParaRPr sz="1000">
              <a:latin typeface="Microsoft Sans Serif"/>
              <a:cs typeface="Microsoft Sans Serif"/>
            </a:endParaRPr>
          </a:p>
        </p:txBody>
      </p:sp>
      <p:pic>
        <p:nvPicPr>
          <p:cNvPr id="46" name="object 46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4856988" y="4552188"/>
            <a:ext cx="1196339" cy="12070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F129B200-744B-45E9-A528-6BD602554EDE}"/>
              </a:ext>
            </a:extLst>
          </p:cNvPr>
          <p:cNvSpPr/>
          <p:nvPr/>
        </p:nvSpPr>
        <p:spPr>
          <a:xfrm>
            <a:off x="-52432" y="5641848"/>
            <a:ext cx="12244432" cy="121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bject 4"/>
          <p:cNvSpPr/>
          <p:nvPr/>
        </p:nvSpPr>
        <p:spPr>
          <a:xfrm>
            <a:off x="416051" y="4791455"/>
            <a:ext cx="6650990" cy="7620"/>
          </a:xfrm>
          <a:custGeom>
            <a:avLst/>
            <a:gdLst/>
            <a:ahLst/>
            <a:cxnLst/>
            <a:rect l="l" t="t" r="r" b="b"/>
            <a:pathLst>
              <a:path w="6650990" h="7620">
                <a:moveTo>
                  <a:pt x="0" y="7620"/>
                </a:moveTo>
                <a:lnTo>
                  <a:pt x="6650735" y="7620"/>
                </a:lnTo>
                <a:lnTo>
                  <a:pt x="6650735" y="0"/>
                </a:lnTo>
                <a:lnTo>
                  <a:pt x="0" y="0"/>
                </a:lnTo>
                <a:lnTo>
                  <a:pt x="0" y="7620"/>
                </a:lnTo>
                <a:close/>
              </a:path>
            </a:pathLst>
          </a:custGeom>
          <a:solidFill>
            <a:srgbClr val="242753">
              <a:alpha val="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78040" y="4791455"/>
            <a:ext cx="2184400" cy="7620"/>
          </a:xfrm>
          <a:custGeom>
            <a:avLst/>
            <a:gdLst/>
            <a:ahLst/>
            <a:cxnLst/>
            <a:rect l="l" t="t" r="r" b="b"/>
            <a:pathLst>
              <a:path w="2184400" h="7620">
                <a:moveTo>
                  <a:pt x="0" y="7620"/>
                </a:moveTo>
                <a:lnTo>
                  <a:pt x="2183892" y="7620"/>
                </a:lnTo>
                <a:lnTo>
                  <a:pt x="2183892" y="0"/>
                </a:lnTo>
                <a:lnTo>
                  <a:pt x="0" y="0"/>
                </a:lnTo>
                <a:lnTo>
                  <a:pt x="0" y="7620"/>
                </a:lnTo>
                <a:close/>
              </a:path>
            </a:pathLst>
          </a:custGeom>
          <a:solidFill>
            <a:srgbClr val="242753">
              <a:alpha val="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480804" y="4791455"/>
            <a:ext cx="2184400" cy="7620"/>
          </a:xfrm>
          <a:custGeom>
            <a:avLst/>
            <a:gdLst/>
            <a:ahLst/>
            <a:cxnLst/>
            <a:rect l="l" t="t" r="r" b="b"/>
            <a:pathLst>
              <a:path w="2184400" h="7620">
                <a:moveTo>
                  <a:pt x="0" y="7620"/>
                </a:moveTo>
                <a:lnTo>
                  <a:pt x="2183892" y="7620"/>
                </a:lnTo>
                <a:lnTo>
                  <a:pt x="2183892" y="0"/>
                </a:lnTo>
                <a:lnTo>
                  <a:pt x="0" y="0"/>
                </a:lnTo>
                <a:lnTo>
                  <a:pt x="0" y="7620"/>
                </a:lnTo>
                <a:close/>
              </a:path>
            </a:pathLst>
          </a:custGeom>
          <a:solidFill>
            <a:srgbClr val="242753">
              <a:alpha val="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416051" y="1222247"/>
            <a:ext cx="11249025" cy="3096895"/>
            <a:chOff x="416051" y="1222247"/>
            <a:chExt cx="11249025" cy="3096895"/>
          </a:xfrm>
        </p:grpSpPr>
        <p:sp>
          <p:nvSpPr>
            <p:cNvPr id="8" name="object 8"/>
            <p:cNvSpPr/>
            <p:nvPr/>
          </p:nvSpPr>
          <p:spPr>
            <a:xfrm>
              <a:off x="416051" y="1222247"/>
              <a:ext cx="6650990" cy="3096895"/>
            </a:xfrm>
            <a:custGeom>
              <a:avLst/>
              <a:gdLst/>
              <a:ahLst/>
              <a:cxnLst/>
              <a:rect l="l" t="t" r="r" b="b"/>
              <a:pathLst>
                <a:path w="6650990" h="3096895">
                  <a:moveTo>
                    <a:pt x="0" y="3096767"/>
                  </a:moveTo>
                  <a:lnTo>
                    <a:pt x="6650735" y="3096767"/>
                  </a:lnTo>
                  <a:lnTo>
                    <a:pt x="6650735" y="0"/>
                  </a:lnTo>
                  <a:lnTo>
                    <a:pt x="0" y="0"/>
                  </a:lnTo>
                  <a:lnTo>
                    <a:pt x="0" y="3096767"/>
                  </a:lnTo>
                  <a:close/>
                </a:path>
              </a:pathLst>
            </a:custGeom>
            <a:solidFill>
              <a:srgbClr val="242753">
                <a:alpha val="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5591" y="1437131"/>
              <a:ext cx="1330960" cy="687705"/>
            </a:xfrm>
            <a:custGeom>
              <a:avLst/>
              <a:gdLst/>
              <a:ahLst/>
              <a:cxnLst/>
              <a:rect l="l" t="t" r="r" b="b"/>
              <a:pathLst>
                <a:path w="1330960" h="687705">
                  <a:moveTo>
                    <a:pt x="0" y="687324"/>
                  </a:moveTo>
                  <a:lnTo>
                    <a:pt x="1330452" y="687324"/>
                  </a:lnTo>
                  <a:lnTo>
                    <a:pt x="1330452" y="0"/>
                  </a:lnTo>
                  <a:lnTo>
                    <a:pt x="0" y="0"/>
                  </a:lnTo>
                  <a:lnTo>
                    <a:pt x="0" y="687324"/>
                  </a:lnTo>
                  <a:close/>
                </a:path>
              </a:pathLst>
            </a:custGeom>
            <a:solidFill>
              <a:srgbClr val="2427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178040" y="1222247"/>
              <a:ext cx="4486910" cy="3096895"/>
            </a:xfrm>
            <a:custGeom>
              <a:avLst/>
              <a:gdLst/>
              <a:ahLst/>
              <a:cxnLst/>
              <a:rect l="l" t="t" r="r" b="b"/>
              <a:pathLst>
                <a:path w="4486909" h="3096895">
                  <a:moveTo>
                    <a:pt x="2183892" y="0"/>
                  </a:moveTo>
                  <a:lnTo>
                    <a:pt x="0" y="0"/>
                  </a:lnTo>
                  <a:lnTo>
                    <a:pt x="0" y="3096768"/>
                  </a:lnTo>
                  <a:lnTo>
                    <a:pt x="2183892" y="3096768"/>
                  </a:lnTo>
                  <a:lnTo>
                    <a:pt x="2183892" y="0"/>
                  </a:lnTo>
                  <a:close/>
                </a:path>
                <a:path w="4486909" h="3096895">
                  <a:moveTo>
                    <a:pt x="4486656" y="0"/>
                  </a:moveTo>
                  <a:lnTo>
                    <a:pt x="2302764" y="0"/>
                  </a:lnTo>
                  <a:lnTo>
                    <a:pt x="2302764" y="3096768"/>
                  </a:lnTo>
                  <a:lnTo>
                    <a:pt x="4486656" y="3096768"/>
                  </a:lnTo>
                  <a:lnTo>
                    <a:pt x="4486656" y="0"/>
                  </a:lnTo>
                  <a:close/>
                </a:path>
              </a:pathLst>
            </a:custGeom>
            <a:solidFill>
              <a:srgbClr val="242753">
                <a:alpha val="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20648" y="1591818"/>
            <a:ext cx="978535" cy="419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9690" marR="5080" indent="-47625">
              <a:lnSpc>
                <a:spcPct val="1075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егис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ра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ци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я 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участников</a:t>
            </a:r>
            <a:endParaRPr sz="1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150364" y="1424939"/>
            <a:ext cx="2940050" cy="704215"/>
          </a:xfrm>
          <a:custGeom>
            <a:avLst/>
            <a:gdLst/>
            <a:ahLst/>
            <a:cxnLst/>
            <a:rect l="l" t="t" r="r" b="b"/>
            <a:pathLst>
              <a:path w="2940050" h="704214">
                <a:moveTo>
                  <a:pt x="0" y="704088"/>
                </a:moveTo>
                <a:lnTo>
                  <a:pt x="2939795" y="704088"/>
                </a:lnTo>
                <a:lnTo>
                  <a:pt x="2939795" y="0"/>
                </a:lnTo>
                <a:lnTo>
                  <a:pt x="0" y="0"/>
                </a:lnTo>
                <a:lnTo>
                  <a:pt x="0" y="704088"/>
                </a:lnTo>
                <a:close/>
              </a:path>
            </a:pathLst>
          </a:custGeom>
          <a:solidFill>
            <a:srgbClr val="2427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874391" y="1696973"/>
            <a:ext cx="14890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Этап</a:t>
            </a:r>
            <a:r>
              <a:rPr sz="12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«Знакомство»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512308" y="1424939"/>
            <a:ext cx="1365885" cy="704215"/>
          </a:xfrm>
          <a:custGeom>
            <a:avLst/>
            <a:gdLst/>
            <a:ahLst/>
            <a:cxnLst/>
            <a:rect l="l" t="t" r="r" b="b"/>
            <a:pathLst>
              <a:path w="1365884" h="704214">
                <a:moveTo>
                  <a:pt x="0" y="704088"/>
                </a:moveTo>
                <a:lnTo>
                  <a:pt x="1365504" y="704088"/>
                </a:lnTo>
                <a:lnTo>
                  <a:pt x="1365504" y="0"/>
                </a:lnTo>
                <a:lnTo>
                  <a:pt x="0" y="0"/>
                </a:lnTo>
                <a:lnTo>
                  <a:pt x="0" y="704088"/>
                </a:lnTo>
                <a:close/>
              </a:path>
            </a:pathLst>
          </a:custGeom>
          <a:solidFill>
            <a:srgbClr val="2427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714238" y="1481074"/>
            <a:ext cx="963294" cy="61404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04"/>
              </a:spcBef>
            </a:pP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Этап</a:t>
            </a:r>
            <a:endParaRPr sz="1200">
              <a:latin typeface="Arial"/>
              <a:cs typeface="Arial"/>
            </a:endParaRPr>
          </a:p>
          <a:p>
            <a:pPr marL="12065" marR="5080" indent="-1270" algn="ctr">
              <a:lnSpc>
                <a:spcPct val="106700"/>
              </a:lnSpc>
              <a:spcBef>
                <a:spcPts val="15"/>
              </a:spcBef>
            </a:pP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«Командное </a:t>
            </a:r>
            <a:r>
              <a:rPr sz="1200" b="1" spc="-3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200" b="1" spc="-15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200" b="1" spc="-1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я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з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е»</a:t>
            </a:r>
            <a:endParaRPr sz="12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417307" y="1424939"/>
            <a:ext cx="1750060" cy="704215"/>
          </a:xfrm>
          <a:custGeom>
            <a:avLst/>
            <a:gdLst/>
            <a:ahLst/>
            <a:cxnLst/>
            <a:rect l="l" t="t" r="r" b="b"/>
            <a:pathLst>
              <a:path w="1750059" h="704214">
                <a:moveTo>
                  <a:pt x="0" y="704088"/>
                </a:moveTo>
                <a:lnTo>
                  <a:pt x="1749552" y="704088"/>
                </a:lnTo>
                <a:lnTo>
                  <a:pt x="1749552" y="0"/>
                </a:lnTo>
                <a:lnTo>
                  <a:pt x="0" y="0"/>
                </a:lnTo>
                <a:lnTo>
                  <a:pt x="0" y="704088"/>
                </a:lnTo>
                <a:close/>
              </a:path>
            </a:pathLst>
          </a:custGeom>
          <a:solidFill>
            <a:srgbClr val="2427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662164" y="1613154"/>
            <a:ext cx="1262380" cy="41910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04"/>
              </a:spcBef>
            </a:pP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Этап</a:t>
            </a:r>
            <a:endParaRPr sz="1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«Большая</a:t>
            </a:r>
            <a:r>
              <a:rPr sz="12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игра»</a:t>
            </a:r>
            <a:endParaRPr sz="12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710928" y="1464563"/>
            <a:ext cx="1737360" cy="664845"/>
          </a:xfrm>
          <a:prstGeom prst="rect">
            <a:avLst/>
          </a:prstGeom>
          <a:solidFill>
            <a:srgbClr val="FA3138"/>
          </a:solidFill>
        </p:spPr>
        <p:txBody>
          <a:bodyPr vert="horz" wrap="square" lIns="0" tIns="44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</a:pP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Этап</a:t>
            </a:r>
            <a:endParaRPr sz="1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«Финальный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FFFFFF"/>
                </a:solidFill>
                <a:latin typeface="Arial"/>
                <a:cs typeface="Arial"/>
              </a:rPr>
              <a:t>ход»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45591" y="2124455"/>
            <a:ext cx="1330960" cy="489236"/>
          </a:xfrm>
          <a:prstGeom prst="rect">
            <a:avLst/>
          </a:prstGeom>
          <a:solidFill>
            <a:srgbClr val="46CCFF"/>
          </a:solidFill>
        </p:spPr>
        <p:txBody>
          <a:bodyPr vert="horz" wrap="square" lIns="0" tIns="4508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55"/>
              </a:spcBef>
            </a:pP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26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марта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260" dirty="0">
                <a:solidFill>
                  <a:srgbClr val="FFFFFF"/>
                </a:solidFill>
                <a:latin typeface="Microsoft Sans Serif"/>
                <a:cs typeface="Microsoft Sans Serif"/>
              </a:rPr>
              <a:t>–</a:t>
            </a:r>
            <a:endParaRPr sz="14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85"/>
              </a:spcBef>
            </a:pP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15</a:t>
            </a:r>
            <a:r>
              <a:rPr sz="14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июня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150364" y="2453639"/>
            <a:ext cx="2940050" cy="463550"/>
          </a:xfrm>
          <a:custGeom>
            <a:avLst/>
            <a:gdLst/>
            <a:ahLst/>
            <a:cxnLst/>
            <a:rect l="l" t="t" r="r" b="b"/>
            <a:pathLst>
              <a:path w="2940050" h="463550">
                <a:moveTo>
                  <a:pt x="2939795" y="0"/>
                </a:moveTo>
                <a:lnTo>
                  <a:pt x="0" y="0"/>
                </a:lnTo>
                <a:lnTo>
                  <a:pt x="0" y="463296"/>
                </a:lnTo>
                <a:lnTo>
                  <a:pt x="2939795" y="463296"/>
                </a:lnTo>
                <a:lnTo>
                  <a:pt x="2939795" y="0"/>
                </a:lnTo>
                <a:close/>
              </a:path>
            </a:pathLst>
          </a:custGeom>
          <a:solidFill>
            <a:srgbClr val="2427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266314" y="2465069"/>
            <a:ext cx="2706370" cy="419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2960" marR="5080" indent="-810895">
              <a:lnSpc>
                <a:spcPct val="107500"/>
              </a:lnSpc>
              <a:spcBef>
                <a:spcPts val="100"/>
              </a:spcBef>
            </a:pP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Тесты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на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определение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личностных </a:t>
            </a:r>
            <a:r>
              <a:rPr sz="1200" b="1" spc="-3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способностей</a:t>
            </a:r>
            <a:endParaRPr sz="12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157983" y="2944367"/>
            <a:ext cx="2940050" cy="451484"/>
          </a:xfrm>
          <a:custGeom>
            <a:avLst/>
            <a:gdLst/>
            <a:ahLst/>
            <a:cxnLst/>
            <a:rect l="l" t="t" r="r" b="b"/>
            <a:pathLst>
              <a:path w="2940050" h="451485">
                <a:moveTo>
                  <a:pt x="2939796" y="0"/>
                </a:moveTo>
                <a:lnTo>
                  <a:pt x="0" y="0"/>
                </a:lnTo>
                <a:lnTo>
                  <a:pt x="0" y="451103"/>
                </a:lnTo>
                <a:lnTo>
                  <a:pt x="2939796" y="451103"/>
                </a:lnTo>
                <a:lnTo>
                  <a:pt x="2939796" y="0"/>
                </a:lnTo>
                <a:close/>
              </a:path>
            </a:pathLst>
          </a:custGeom>
          <a:solidFill>
            <a:srgbClr val="2427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388235" y="2949652"/>
            <a:ext cx="2477135" cy="41846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04"/>
              </a:spcBef>
            </a:pP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Тесты</a:t>
            </a:r>
            <a:r>
              <a:rPr sz="12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на</a:t>
            </a: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определение</a:t>
            </a:r>
            <a:r>
              <a:rPr sz="12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развития</a:t>
            </a:r>
            <a:endParaRPr sz="12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логики</a:t>
            </a:r>
            <a:r>
              <a:rPr sz="12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FFFFFF"/>
                </a:solidFill>
                <a:latin typeface="Arial"/>
                <a:cs typeface="Arial"/>
              </a:rPr>
              <a:t>эрудиции</a:t>
            </a:r>
            <a:endParaRPr sz="12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157984" y="3432047"/>
            <a:ext cx="2940050" cy="826135"/>
          </a:xfrm>
          <a:custGeom>
            <a:avLst/>
            <a:gdLst/>
            <a:ahLst/>
            <a:cxnLst/>
            <a:rect l="l" t="t" r="r" b="b"/>
            <a:pathLst>
              <a:path w="2940050" h="826135">
                <a:moveTo>
                  <a:pt x="2939796" y="486156"/>
                </a:moveTo>
                <a:lnTo>
                  <a:pt x="0" y="486156"/>
                </a:lnTo>
                <a:lnTo>
                  <a:pt x="0" y="826008"/>
                </a:lnTo>
                <a:lnTo>
                  <a:pt x="2939796" y="826008"/>
                </a:lnTo>
                <a:lnTo>
                  <a:pt x="2939796" y="486156"/>
                </a:lnTo>
                <a:close/>
              </a:path>
              <a:path w="2940050" h="826135">
                <a:moveTo>
                  <a:pt x="2939796" y="0"/>
                </a:moveTo>
                <a:lnTo>
                  <a:pt x="0" y="0"/>
                </a:lnTo>
                <a:lnTo>
                  <a:pt x="0" y="445008"/>
                </a:lnTo>
                <a:lnTo>
                  <a:pt x="2939796" y="445008"/>
                </a:lnTo>
                <a:lnTo>
                  <a:pt x="2939796" y="0"/>
                </a:lnTo>
                <a:close/>
              </a:path>
            </a:pathLst>
          </a:custGeom>
          <a:solidFill>
            <a:srgbClr val="2427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2590926" y="3545585"/>
            <a:ext cx="2072005" cy="642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Задание</a:t>
            </a:r>
            <a:r>
              <a:rPr sz="12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«Представь</a:t>
            </a:r>
            <a:r>
              <a:rPr sz="12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себя»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7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Задание</a:t>
            </a:r>
            <a:r>
              <a:rPr sz="12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FFFFFF"/>
                </a:solidFill>
                <a:latin typeface="Arial"/>
                <a:cs typeface="Arial"/>
              </a:rPr>
              <a:t>«Твори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добро»</a:t>
            </a:r>
            <a:endParaRPr sz="12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512308" y="2663697"/>
            <a:ext cx="1365885" cy="463550"/>
          </a:xfrm>
          <a:custGeom>
            <a:avLst/>
            <a:gdLst/>
            <a:ahLst/>
            <a:cxnLst/>
            <a:rect l="l" t="t" r="r" b="b"/>
            <a:pathLst>
              <a:path w="1365884" h="463550">
                <a:moveTo>
                  <a:pt x="1365504" y="0"/>
                </a:moveTo>
                <a:lnTo>
                  <a:pt x="0" y="0"/>
                </a:lnTo>
                <a:lnTo>
                  <a:pt x="0" y="463296"/>
                </a:lnTo>
                <a:lnTo>
                  <a:pt x="1365504" y="463296"/>
                </a:lnTo>
                <a:lnTo>
                  <a:pt x="1365504" y="0"/>
                </a:lnTo>
                <a:close/>
              </a:path>
            </a:pathLst>
          </a:custGeom>
          <a:solidFill>
            <a:srgbClr val="2427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5609082" y="2674111"/>
            <a:ext cx="1174115" cy="419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7015" marR="5080" indent="-234950">
              <a:lnSpc>
                <a:spcPct val="107500"/>
              </a:lnSpc>
              <a:spcBef>
                <a:spcPts val="100"/>
              </a:spcBef>
            </a:pP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Ф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200" b="1" spc="-15" dirty="0">
                <a:solidFill>
                  <a:srgbClr val="FFFFFF"/>
                </a:solidFill>
                <a:latin typeface="Arial"/>
                <a:cs typeface="Arial"/>
              </a:rPr>
              <a:t>рм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ро</a:t>
            </a:r>
            <a:r>
              <a:rPr sz="1200" b="1" spc="-25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 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команды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512308" y="3194050"/>
            <a:ext cx="1365885" cy="463550"/>
          </a:xfrm>
          <a:custGeom>
            <a:avLst/>
            <a:gdLst/>
            <a:ahLst/>
            <a:cxnLst/>
            <a:rect l="l" t="t" r="r" b="b"/>
            <a:pathLst>
              <a:path w="1365884" h="463550">
                <a:moveTo>
                  <a:pt x="1365504" y="0"/>
                </a:moveTo>
                <a:lnTo>
                  <a:pt x="0" y="0"/>
                </a:lnTo>
                <a:lnTo>
                  <a:pt x="0" y="463296"/>
                </a:lnTo>
                <a:lnTo>
                  <a:pt x="1365504" y="463296"/>
                </a:lnTo>
                <a:lnTo>
                  <a:pt x="1365504" y="0"/>
                </a:lnTo>
                <a:close/>
              </a:path>
            </a:pathLst>
          </a:custGeom>
          <a:solidFill>
            <a:srgbClr val="2427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616702" y="3316351"/>
            <a:ext cx="11563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ш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й</a:t>
            </a:r>
            <a:r>
              <a:rPr sz="1200" b="1" spc="1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endParaRPr sz="12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7417307" y="2667000"/>
            <a:ext cx="1750060" cy="410209"/>
          </a:xfrm>
          <a:custGeom>
            <a:avLst/>
            <a:gdLst/>
            <a:ahLst/>
            <a:cxnLst/>
            <a:rect l="l" t="t" r="r" b="b"/>
            <a:pathLst>
              <a:path w="1750059" h="410210">
                <a:moveTo>
                  <a:pt x="1749552" y="0"/>
                </a:moveTo>
                <a:lnTo>
                  <a:pt x="0" y="0"/>
                </a:lnTo>
                <a:lnTo>
                  <a:pt x="0" y="409955"/>
                </a:lnTo>
                <a:lnTo>
                  <a:pt x="1749552" y="409955"/>
                </a:lnTo>
                <a:lnTo>
                  <a:pt x="1749552" y="0"/>
                </a:lnTo>
                <a:close/>
              </a:path>
            </a:pathLst>
          </a:custGeom>
          <a:solidFill>
            <a:srgbClr val="2427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713980" y="2763774"/>
            <a:ext cx="11563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ш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й</a:t>
            </a:r>
            <a:r>
              <a:rPr sz="1200" b="1" spc="1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endParaRPr sz="12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7417307" y="3131820"/>
            <a:ext cx="1750060" cy="454659"/>
          </a:xfrm>
          <a:custGeom>
            <a:avLst/>
            <a:gdLst/>
            <a:ahLst/>
            <a:cxnLst/>
            <a:rect l="l" t="t" r="r" b="b"/>
            <a:pathLst>
              <a:path w="1750059" h="454660">
                <a:moveTo>
                  <a:pt x="1749552" y="0"/>
                </a:moveTo>
                <a:lnTo>
                  <a:pt x="0" y="0"/>
                </a:lnTo>
                <a:lnTo>
                  <a:pt x="0" y="454151"/>
                </a:lnTo>
                <a:lnTo>
                  <a:pt x="1749552" y="454151"/>
                </a:lnTo>
                <a:lnTo>
                  <a:pt x="1749552" y="0"/>
                </a:lnTo>
                <a:close/>
              </a:path>
            </a:pathLst>
          </a:custGeom>
          <a:solidFill>
            <a:srgbClr val="2427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7639304" y="3156305"/>
            <a:ext cx="1308100" cy="385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6540" marR="5080" indent="-243840">
              <a:lnSpc>
                <a:spcPct val="107300"/>
              </a:lnSpc>
              <a:spcBef>
                <a:spcPts val="95"/>
              </a:spcBef>
            </a:pP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Образовате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ь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ны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е  активности</a:t>
            </a:r>
            <a:endParaRPr sz="11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723119" y="2407919"/>
            <a:ext cx="1713230" cy="405765"/>
          </a:xfrm>
          <a:prstGeom prst="rect">
            <a:avLst/>
          </a:prstGeom>
          <a:solidFill>
            <a:srgbClr val="FF3A56"/>
          </a:solidFill>
        </p:spPr>
        <p:txBody>
          <a:bodyPr vert="horz" wrap="square" lIns="0" tIns="106045" rIns="0" bIns="0" rtlCol="0">
            <a:spAutoFit/>
          </a:bodyPr>
          <a:lstStyle/>
          <a:p>
            <a:pPr marL="290830">
              <a:lnSpc>
                <a:spcPct val="100000"/>
              </a:lnSpc>
              <a:spcBef>
                <a:spcPts val="835"/>
              </a:spcBef>
            </a:pP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Решение</a:t>
            </a:r>
            <a:r>
              <a:rPr sz="12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кейса</a:t>
            </a:r>
            <a:endParaRPr sz="12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723119" y="2872740"/>
            <a:ext cx="1713230" cy="403860"/>
          </a:xfrm>
          <a:prstGeom prst="rect">
            <a:avLst/>
          </a:prstGeom>
          <a:solidFill>
            <a:srgbClr val="FF3A56"/>
          </a:solidFill>
        </p:spPr>
        <p:txBody>
          <a:bodyPr vert="horz" wrap="square" lIns="0" tIns="12065" rIns="0" bIns="0" rtlCol="0">
            <a:spAutoFit/>
          </a:bodyPr>
          <a:lstStyle/>
          <a:p>
            <a:pPr marL="459740" marR="206375" indent="-243840">
              <a:lnSpc>
                <a:spcPct val="107300"/>
              </a:lnSpc>
              <a:spcBef>
                <a:spcPts val="95"/>
              </a:spcBef>
            </a:pP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Образовате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ь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ны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е  активности</a:t>
            </a:r>
            <a:endParaRPr sz="11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150364" y="2129027"/>
            <a:ext cx="2947670" cy="269875"/>
          </a:xfrm>
          <a:custGeom>
            <a:avLst/>
            <a:gdLst/>
            <a:ahLst/>
            <a:cxnLst/>
            <a:rect l="l" t="t" r="r" b="b"/>
            <a:pathLst>
              <a:path w="2947670" h="269875">
                <a:moveTo>
                  <a:pt x="2947416" y="0"/>
                </a:moveTo>
                <a:lnTo>
                  <a:pt x="0" y="0"/>
                </a:lnTo>
                <a:lnTo>
                  <a:pt x="0" y="269748"/>
                </a:lnTo>
                <a:lnTo>
                  <a:pt x="2947416" y="269748"/>
                </a:lnTo>
                <a:lnTo>
                  <a:pt x="2947416" y="0"/>
                </a:lnTo>
                <a:close/>
              </a:path>
            </a:pathLst>
          </a:custGeom>
          <a:solidFill>
            <a:srgbClr val="4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905000" y="2133600"/>
            <a:ext cx="2947670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99794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26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марта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260" dirty="0">
                <a:solidFill>
                  <a:srgbClr val="FFFFFF"/>
                </a:solidFill>
                <a:latin typeface="Microsoft Sans Serif"/>
                <a:cs typeface="Microsoft Sans Serif"/>
              </a:rPr>
              <a:t>–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30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июня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5512308" y="2129027"/>
            <a:ext cx="1365885" cy="481710"/>
          </a:xfrm>
          <a:custGeom>
            <a:avLst/>
            <a:gdLst/>
            <a:ahLst/>
            <a:cxnLst/>
            <a:rect l="l" t="t" r="r" b="b"/>
            <a:pathLst>
              <a:path w="1365884" h="254635">
                <a:moveTo>
                  <a:pt x="1365504" y="0"/>
                </a:moveTo>
                <a:lnTo>
                  <a:pt x="0" y="0"/>
                </a:lnTo>
                <a:lnTo>
                  <a:pt x="0" y="254508"/>
                </a:lnTo>
                <a:lnTo>
                  <a:pt x="1365504" y="254508"/>
                </a:lnTo>
                <a:lnTo>
                  <a:pt x="1365504" y="0"/>
                </a:lnTo>
                <a:close/>
              </a:path>
            </a:pathLst>
          </a:custGeom>
          <a:solidFill>
            <a:srgbClr val="4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5326127" y="2133600"/>
            <a:ext cx="1684273" cy="4558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6525"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1 июля</a:t>
            </a:r>
            <a:r>
              <a:rPr sz="14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260" dirty="0">
                <a:solidFill>
                  <a:srgbClr val="FFFFFF"/>
                </a:solidFill>
                <a:latin typeface="Microsoft Sans Serif"/>
                <a:cs typeface="Microsoft Sans Serif"/>
              </a:rPr>
              <a:t>–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endParaRPr lang="ru-RU" sz="1400" spc="-10" dirty="0">
              <a:solidFill>
                <a:srgbClr val="FFFFFF"/>
              </a:solidFill>
              <a:latin typeface="Microsoft Sans Serif"/>
              <a:cs typeface="Microsoft Sans Serif"/>
            </a:endParaRPr>
          </a:p>
          <a:p>
            <a:pPr marL="136525"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5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августа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7417307" y="2129027"/>
            <a:ext cx="1750060" cy="493270"/>
          </a:xfrm>
          <a:custGeom>
            <a:avLst/>
            <a:gdLst/>
            <a:ahLst/>
            <a:cxnLst/>
            <a:rect l="l" t="t" r="r" b="b"/>
            <a:pathLst>
              <a:path w="1750059" h="294639">
                <a:moveTo>
                  <a:pt x="1749552" y="0"/>
                </a:moveTo>
                <a:lnTo>
                  <a:pt x="0" y="0"/>
                </a:lnTo>
                <a:lnTo>
                  <a:pt x="0" y="294132"/>
                </a:lnTo>
                <a:lnTo>
                  <a:pt x="1749552" y="294132"/>
                </a:lnTo>
                <a:lnTo>
                  <a:pt x="1749552" y="0"/>
                </a:lnTo>
                <a:close/>
              </a:path>
            </a:pathLst>
          </a:custGeom>
          <a:solidFill>
            <a:srgbClr val="46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7287125" y="2177135"/>
            <a:ext cx="2023491" cy="4233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46735" marR="130810" indent="-407034">
              <a:lnSpc>
                <a:spcPct val="107000"/>
              </a:lnSpc>
              <a:spcBef>
                <a:spcPts val="100"/>
              </a:spcBef>
            </a:pPr>
            <a:r>
              <a:rPr sz="12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27 </a:t>
            </a:r>
            <a:r>
              <a:rPr sz="12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августа </a:t>
            </a:r>
            <a:r>
              <a:rPr sz="1200" spc="80" dirty="0">
                <a:solidFill>
                  <a:srgbClr val="FFFFFF"/>
                </a:solidFill>
                <a:latin typeface="Microsoft Sans Serif"/>
                <a:cs typeface="Microsoft Sans Serif"/>
              </a:rPr>
              <a:t>–20 </a:t>
            </a:r>
            <a:r>
              <a:rPr sz="1200" spc="-10" dirty="0" err="1">
                <a:solidFill>
                  <a:srgbClr val="FFFFFF"/>
                </a:solidFill>
                <a:latin typeface="Microsoft Sans Serif"/>
                <a:cs typeface="Microsoft Sans Serif"/>
              </a:rPr>
              <a:t>сентября</a:t>
            </a:r>
            <a:r>
              <a:rPr sz="10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000" spc="-254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полуфинал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723119" y="2090091"/>
            <a:ext cx="1725169" cy="282770"/>
          </a:xfrm>
          <a:prstGeom prst="rect">
            <a:avLst/>
          </a:prstGeom>
          <a:solidFill>
            <a:srgbClr val="46CCFF"/>
          </a:solidFill>
        </p:spPr>
        <p:txBody>
          <a:bodyPr vert="horz" wrap="square" lIns="0" tIns="66675" rIns="0" bIns="0" rtlCol="0">
            <a:spAutoFit/>
          </a:bodyPr>
          <a:lstStyle/>
          <a:p>
            <a:pPr marL="514984" algn="ctr">
              <a:lnSpc>
                <a:spcPct val="100000"/>
              </a:lnSpc>
              <a:spcBef>
                <a:spcPts val="525"/>
              </a:spcBef>
            </a:pP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16051" y="4319015"/>
            <a:ext cx="6640195" cy="472440"/>
          </a:xfrm>
          <a:prstGeom prst="rect">
            <a:avLst/>
          </a:prstGeom>
          <a:solidFill>
            <a:srgbClr val="4DBBC3"/>
          </a:solidFill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Times New Roman"/>
              <a:cs typeface="Times New Roman"/>
            </a:endParaRPr>
          </a:p>
          <a:p>
            <a:pPr marL="635" algn="ctr">
              <a:lnSpc>
                <a:spcPct val="100000"/>
              </a:lnSpc>
            </a:pP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ДИСТАНЦИОННЫЕ</a:t>
            </a:r>
            <a:r>
              <a:rPr sz="1100" b="1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ЭТАПЫ</a:t>
            </a:r>
            <a:endParaRPr sz="11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174992" y="4319015"/>
            <a:ext cx="4490085" cy="472440"/>
          </a:xfrm>
          <a:prstGeom prst="rect">
            <a:avLst/>
          </a:prstGeom>
          <a:solidFill>
            <a:srgbClr val="4DBBC3"/>
          </a:solidFill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</a:pP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ОЧНЫЕ</a:t>
            </a:r>
            <a:r>
              <a:rPr sz="1100" b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ЭТАПЫ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1894332" y="1609344"/>
            <a:ext cx="7706995" cy="414655"/>
            <a:chOff x="1894332" y="1609344"/>
            <a:chExt cx="7706995" cy="414655"/>
          </a:xfrm>
        </p:grpSpPr>
        <p:pic>
          <p:nvPicPr>
            <p:cNvPr id="52" name="object 5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94332" y="1609344"/>
              <a:ext cx="248412" cy="414527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72455" y="1609344"/>
              <a:ext cx="248412" cy="414527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24116" y="1609344"/>
              <a:ext cx="248411" cy="414527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52788" y="1609344"/>
              <a:ext cx="248411" cy="414527"/>
            </a:xfrm>
            <a:prstGeom prst="rect">
              <a:avLst/>
            </a:prstGeom>
          </p:spPr>
        </p:pic>
      </p:grpSp>
      <p:sp>
        <p:nvSpPr>
          <p:cNvPr id="58" name="object 6">
            <a:extLst>
              <a:ext uri="{FF2B5EF4-FFF2-40B4-BE49-F238E27FC236}">
                <a16:creationId xmlns:a16="http://schemas.microsoft.com/office/drawing/2014/main" xmlns="" id="{09672C57-CB35-42B4-ABF2-E6192F3122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8677251" cy="8661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535"/>
              </a:lnSpc>
              <a:spcBef>
                <a:spcPts val="95"/>
              </a:spcBef>
            </a:pPr>
            <a:r>
              <a:rPr spc="40" dirty="0"/>
              <a:t>Этапы</a:t>
            </a:r>
            <a:r>
              <a:rPr spc="355" dirty="0"/>
              <a:t> </a:t>
            </a:r>
            <a:r>
              <a:rPr spc="200" dirty="0" err="1"/>
              <a:t>Конкурса</a:t>
            </a:r>
            <a:r>
              <a:rPr spc="360" dirty="0"/>
              <a:t> </a:t>
            </a:r>
            <a:r>
              <a:rPr lang="ru-RU" spc="360" dirty="0"/>
              <a:t/>
            </a:r>
            <a:br>
              <a:rPr lang="ru-RU" spc="360" dirty="0"/>
            </a:br>
            <a:r>
              <a:rPr sz="2400" b="1" spc="229" dirty="0" err="1"/>
              <a:t>для</a:t>
            </a:r>
            <a:r>
              <a:rPr sz="2400" b="1" spc="360" dirty="0"/>
              <a:t> </a:t>
            </a:r>
            <a:r>
              <a:rPr sz="2400" b="1" spc="195" dirty="0" err="1"/>
              <a:t>школьников</a:t>
            </a:r>
            <a:r>
              <a:rPr lang="ru-RU" sz="2400" b="1" spc="195" dirty="0"/>
              <a:t> 8</a:t>
            </a:r>
            <a:r>
              <a:rPr sz="2400" b="1" spc="130" dirty="0"/>
              <a:t>-</a:t>
            </a:r>
            <a:r>
              <a:rPr lang="ru-RU" sz="2400" b="1" spc="130" dirty="0"/>
              <a:t>10</a:t>
            </a:r>
            <a:r>
              <a:rPr sz="2400" b="1" spc="315" dirty="0"/>
              <a:t> </a:t>
            </a:r>
            <a:r>
              <a:rPr sz="2400" b="1" spc="204" dirty="0" err="1"/>
              <a:t>классов</a:t>
            </a:r>
            <a:r>
              <a:rPr lang="ru-RU" sz="2400" b="1" spc="204" dirty="0"/>
              <a:t> и СПО</a:t>
            </a:r>
            <a:endParaRPr sz="2400" b="1" spc="204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3B5795C9-F316-452F-B77A-4AD42578EC0E}"/>
              </a:ext>
            </a:extLst>
          </p:cNvPr>
          <p:cNvSpPr txBox="1"/>
          <p:nvPr/>
        </p:nvSpPr>
        <p:spPr>
          <a:xfrm>
            <a:off x="9925686" y="2048017"/>
            <a:ext cx="11717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7-27</a:t>
            </a:r>
            <a:r>
              <a:rPr lang="ru-RU" sz="14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ru-RU"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ноября</a:t>
            </a:r>
            <a:endParaRPr lang="ru-RU" sz="1400" dirty="0">
              <a:latin typeface="Microsoft Sans Serif"/>
              <a:cs typeface="Microsoft Sans Serif"/>
            </a:endParaRPr>
          </a:p>
        </p:txBody>
      </p:sp>
      <p:sp>
        <p:nvSpPr>
          <p:cNvPr id="61" name="object 9">
            <a:extLst>
              <a:ext uri="{FF2B5EF4-FFF2-40B4-BE49-F238E27FC236}">
                <a16:creationId xmlns:a16="http://schemas.microsoft.com/office/drawing/2014/main" xmlns="" id="{96696526-637B-4E4A-9DB7-A9A3A883E81D}"/>
              </a:ext>
            </a:extLst>
          </p:cNvPr>
          <p:cNvSpPr/>
          <p:nvPr/>
        </p:nvSpPr>
        <p:spPr>
          <a:xfrm>
            <a:off x="8417928" y="5382378"/>
            <a:ext cx="3252470" cy="789940"/>
          </a:xfrm>
          <a:custGeom>
            <a:avLst/>
            <a:gdLst/>
            <a:ahLst/>
            <a:cxnLst/>
            <a:rect l="l" t="t" r="r" b="b"/>
            <a:pathLst>
              <a:path w="3252470" h="789939">
                <a:moveTo>
                  <a:pt x="0" y="789432"/>
                </a:moveTo>
                <a:lnTo>
                  <a:pt x="3252215" y="789432"/>
                </a:lnTo>
                <a:lnTo>
                  <a:pt x="3252215" y="0"/>
                </a:lnTo>
                <a:lnTo>
                  <a:pt x="0" y="0"/>
                </a:lnTo>
                <a:lnTo>
                  <a:pt x="0" y="789432"/>
                </a:lnTo>
                <a:close/>
              </a:path>
            </a:pathLst>
          </a:custGeom>
          <a:solidFill>
            <a:srgbClr val="FF5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10">
            <a:extLst>
              <a:ext uri="{FF2B5EF4-FFF2-40B4-BE49-F238E27FC236}">
                <a16:creationId xmlns:a16="http://schemas.microsoft.com/office/drawing/2014/main" xmlns="" id="{3746D00D-CAB3-4335-BAEF-1DDF422FD0C6}"/>
              </a:ext>
            </a:extLst>
          </p:cNvPr>
          <p:cNvSpPr txBox="1"/>
          <p:nvPr/>
        </p:nvSpPr>
        <p:spPr>
          <a:xfrm>
            <a:off x="8620748" y="5486400"/>
            <a:ext cx="284988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Очный</a:t>
            </a:r>
            <a:r>
              <a:rPr sz="18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ФИНАЛ</a:t>
            </a:r>
            <a:endParaRPr sz="1800" dirty="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МДЦ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sz="1800" b="1" spc="-15" dirty="0" err="1">
                <a:solidFill>
                  <a:srgbClr val="FFFFFF"/>
                </a:solidFill>
                <a:latin typeface="Arial"/>
                <a:cs typeface="Arial"/>
              </a:rPr>
              <a:t>Артек</a:t>
            </a:r>
            <a:r>
              <a:rPr sz="1800" b="1" spc="-15" dirty="0">
                <a:solidFill>
                  <a:srgbClr val="FFFFFF"/>
                </a:solidFill>
                <a:latin typeface="Arial"/>
                <a:cs typeface="Arial"/>
              </a:rPr>
              <a:t>»</a:t>
            </a:r>
            <a:endParaRPr sz="18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F5A6F22F-CD97-4815-A29D-CFC6E202B1A2}"/>
              </a:ext>
            </a:extLst>
          </p:cNvPr>
          <p:cNvSpPr/>
          <p:nvPr/>
        </p:nvSpPr>
        <p:spPr>
          <a:xfrm>
            <a:off x="-52432" y="5641848"/>
            <a:ext cx="12244432" cy="121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6987134" cy="4892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00" dirty="0"/>
              <a:t>Призовой</a:t>
            </a:r>
            <a:r>
              <a:rPr spc="360" dirty="0"/>
              <a:t> </a:t>
            </a:r>
            <a:r>
              <a:rPr spc="155" dirty="0" err="1"/>
              <a:t>фонд</a:t>
            </a:r>
            <a:r>
              <a:rPr spc="340" dirty="0"/>
              <a:t> </a:t>
            </a:r>
            <a:r>
              <a:rPr spc="235" dirty="0" err="1"/>
              <a:t>конкурса</a:t>
            </a:r>
            <a:r>
              <a:rPr lang="ru-RU" spc="235" dirty="0"/>
              <a:t> 2021</a:t>
            </a:r>
            <a:endParaRPr spc="23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7885297"/>
              </p:ext>
            </p:extLst>
          </p:nvPr>
        </p:nvGraphicFramePr>
        <p:xfrm>
          <a:off x="617536" y="1166875"/>
          <a:ext cx="10355263" cy="50552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52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520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511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5066">
                <a:tc gridSpan="3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Школьники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1F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6467">
                <a:tc>
                  <a:txBody>
                    <a:bodyPr/>
                    <a:lstStyle/>
                    <a:p>
                      <a:pPr algn="ctr">
                        <a:lnSpc>
                          <a:spcPts val="1130"/>
                        </a:lnSpc>
                        <a:spcBef>
                          <a:spcPts val="3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5-7</a:t>
                      </a:r>
                      <a:r>
                        <a:rPr sz="14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классы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8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E9FD7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130"/>
                        </a:lnSpc>
                        <a:spcBef>
                          <a:spcPts val="3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8-9</a:t>
                      </a:r>
                      <a:r>
                        <a:rPr sz="14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классы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8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DBB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30"/>
                        </a:lnSpc>
                        <a:spcBef>
                          <a:spcPts val="3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</a:t>
                      </a:r>
                      <a:r>
                        <a:rPr sz="1400" b="1" spc="-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классы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8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35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1973">
                <a:tc rowSpan="2">
                  <a:txBody>
                    <a:bodyPr/>
                    <a:lstStyle/>
                    <a:p>
                      <a:pPr marL="513080" marR="506095" indent="156845" algn="ctr">
                        <a:lnSpc>
                          <a:spcPct val="114999"/>
                        </a:lnSpc>
                        <a:spcBef>
                          <a:spcPts val="580"/>
                        </a:spcBef>
                      </a:pPr>
                      <a:r>
                        <a:rPr sz="1600" spc="-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600 </a:t>
                      </a:r>
                      <a:r>
                        <a:rPr sz="1600" spc="-5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финалистов</a:t>
                      </a:r>
                      <a:r>
                        <a:rPr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3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-2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</a:t>
                      </a:r>
                      <a:r>
                        <a:rPr sz="1600" spc="-15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Финалиста</a:t>
                      </a:r>
                      <a:r>
                        <a:rPr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»</a:t>
                      </a:r>
                      <a:endParaRPr lang="ru-RU" sz="1600" spc="-15" dirty="0">
                        <a:solidFill>
                          <a:srgbClr val="44536A"/>
                        </a:solidFill>
                        <a:latin typeface="Microsoft Sans Serif"/>
                        <a:cs typeface="Microsoft Sans Serif"/>
                      </a:endParaRPr>
                    </a:p>
                    <a:p>
                      <a:pPr marL="513080" marR="506095" indent="156845" algn="ctr">
                        <a:lnSpc>
                          <a:spcPct val="114999"/>
                        </a:lnSpc>
                        <a:spcBef>
                          <a:spcPts val="580"/>
                        </a:spcBef>
                      </a:pPr>
                      <a:r>
                        <a:rPr sz="1600" spc="-2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Путевка</a:t>
                      </a:r>
                      <a:r>
                        <a:rPr sz="1600" spc="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4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МДЦ</a:t>
                      </a:r>
                      <a:r>
                        <a:rPr sz="1600" spc="-2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«Артек»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736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3000</a:t>
                      </a:r>
                      <a:r>
                        <a:rPr sz="1600" spc="-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полуфиналистов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«Герой»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3000</a:t>
                      </a:r>
                      <a:r>
                        <a:rPr sz="1600" spc="-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полуфиналистов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Статус</a:t>
                      </a:r>
                      <a:r>
                        <a:rPr sz="16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«Герой»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22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36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27380" marR="618490" indent="42545" algn="ctr">
                        <a:lnSpc>
                          <a:spcPct val="114999"/>
                        </a:lnSpc>
                        <a:spcBef>
                          <a:spcPts val="635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900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финалистов </a:t>
                      </a:r>
                      <a:r>
                        <a:rPr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-20" dirty="0">
                          <a:latin typeface="Microsoft Sans Serif"/>
                          <a:cs typeface="Microsoft Sans Serif"/>
                        </a:rPr>
                        <a:t> «Звезда»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marL="67119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900</a:t>
                      </a:r>
                      <a:r>
                        <a:rPr sz="1600" spc="-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финалистов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marL="146685" marR="137795" indent="93980" algn="ctr">
                        <a:lnSpc>
                          <a:spcPct val="114999"/>
                        </a:lnSpc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20" dirty="0">
                          <a:latin typeface="Microsoft Sans Serif"/>
                          <a:cs typeface="Microsoft Sans Serif"/>
                        </a:rPr>
                        <a:t>«</a:t>
                      </a:r>
                      <a:r>
                        <a:rPr sz="1600" spc="-20" dirty="0" err="1">
                          <a:latin typeface="Microsoft Sans Serif"/>
                          <a:cs typeface="Microsoft Sans Serif"/>
                        </a:rPr>
                        <a:t>Звезда</a:t>
                      </a:r>
                      <a:r>
                        <a:rPr sz="1600" spc="-20" dirty="0">
                          <a:latin typeface="Microsoft Sans Serif"/>
                          <a:cs typeface="Microsoft Sans Serif"/>
                        </a:rPr>
                        <a:t>»</a:t>
                      </a:r>
                      <a:endParaRPr lang="ru-RU" sz="1600" spc="10" dirty="0">
                        <a:latin typeface="Microsoft Sans Serif"/>
                        <a:cs typeface="Microsoft Sans Serif"/>
                      </a:endParaRPr>
                    </a:p>
                    <a:p>
                      <a:pPr marL="146685" marR="137795" indent="93980" algn="ctr">
                        <a:lnSpc>
                          <a:spcPct val="114999"/>
                        </a:lnSpc>
                      </a:pP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+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5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баллов</a:t>
                      </a:r>
                      <a:r>
                        <a:rPr sz="16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65" dirty="0">
                          <a:latin typeface="Microsoft Sans Serif"/>
                          <a:cs typeface="Microsoft Sans Serif"/>
                        </a:rPr>
                        <a:t>к </a:t>
                      </a:r>
                      <a:r>
                        <a:rPr sz="1600" spc="-6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портфолио</a:t>
                      </a:r>
                      <a:r>
                        <a:rPr sz="16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при</a:t>
                      </a:r>
                      <a:r>
                        <a:rPr sz="16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поступлении</a:t>
                      </a:r>
                      <a:r>
                        <a:rPr sz="1600" spc="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вуз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74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614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600" b="1" spc="-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об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ди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ей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300</a:t>
                      </a:r>
                      <a:r>
                        <a:rPr sz="16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победителей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marL="487680" algn="ct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6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об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ди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ей</a:t>
                      </a:r>
                      <a:endParaRPr sz="1600" dirty="0">
                        <a:latin typeface="Arial"/>
                        <a:cs typeface="Arial"/>
                      </a:endParaRPr>
                    </a:p>
                    <a:p>
                      <a:pPr marL="475615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«Победителя»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946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8095">
                <a:tc>
                  <a:txBody>
                    <a:bodyPr/>
                    <a:lstStyle/>
                    <a:p>
                      <a:pPr marL="360045" marR="354330" indent="114300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spc="-3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2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«Победителя» </a:t>
                      </a:r>
                      <a:r>
                        <a:rPr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Участники</a:t>
                      </a:r>
                      <a:r>
                        <a:rPr sz="1600" spc="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путешествия</a:t>
                      </a:r>
                      <a:r>
                        <a:rPr sz="1600" spc="3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по</a:t>
                      </a:r>
                      <a:endParaRPr lang="ru-RU" sz="1600" spc="-10" dirty="0">
                        <a:solidFill>
                          <a:srgbClr val="44536A"/>
                        </a:solidFill>
                        <a:latin typeface="Microsoft Sans Serif"/>
                        <a:cs typeface="Microsoft Sans Serif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маршруту</a:t>
                      </a:r>
                      <a:r>
                        <a:rPr lang="ru-RU" sz="1600" spc="3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«Москва</a:t>
                      </a:r>
                      <a:r>
                        <a:rPr lang="ru-RU" sz="1600" spc="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-</a:t>
                      </a:r>
                      <a:r>
                        <a:rPr lang="ru-RU" sz="1600" spc="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Владивосток»</a:t>
                      </a:r>
                      <a:r>
                        <a:rPr lang="ru-RU" sz="1600" spc="5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и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«Владивосток</a:t>
                      </a:r>
                      <a:r>
                        <a:rPr lang="ru-RU" sz="1600" spc="4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-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Москва»</a:t>
                      </a:r>
                      <a:endParaRPr lang="ru-RU"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0"/>
                        </a:lnSpc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«Победителя»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ts val="1639"/>
                        </a:lnSpc>
                        <a:spcBef>
                          <a:spcPts val="200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200</a:t>
                      </a:r>
                      <a:r>
                        <a:rPr sz="160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тыс.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5" dirty="0" err="1">
                          <a:latin typeface="Arial"/>
                          <a:cs typeface="Arial"/>
                        </a:rPr>
                        <a:t>руб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.</a:t>
                      </a:r>
                      <a:endParaRPr lang="ru-RU" sz="1600" b="1" spc="-15" dirty="0">
                        <a:latin typeface="Arial"/>
                        <a:cs typeface="Arial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ts val="1639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на</a:t>
                      </a:r>
                      <a:r>
                        <a:rPr lang="ru-RU"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приобретение</a:t>
                      </a:r>
                      <a:r>
                        <a:rPr lang="ru-RU"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оборудования</a:t>
                      </a:r>
                      <a:r>
                        <a:rPr lang="ru-RU" sz="1600" spc="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и техники</a:t>
                      </a:r>
                      <a:endParaRPr lang="ru-RU"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ts val="1639"/>
                        </a:lnSpc>
                        <a:spcBef>
                          <a:spcPts val="200"/>
                        </a:spcBef>
                      </a:pP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20"/>
                        </a:lnSpc>
                      </a:pPr>
                      <a:r>
                        <a:rPr sz="160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6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млн</a:t>
                      </a:r>
                      <a:r>
                        <a:rPr sz="16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20" dirty="0">
                          <a:latin typeface="Arial"/>
                          <a:cs typeface="Arial"/>
                        </a:rPr>
                        <a:t>руб.</a:t>
                      </a:r>
                      <a:endParaRPr sz="1600" dirty="0">
                        <a:latin typeface="Arial"/>
                        <a:cs typeface="Arial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2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на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обучение</a:t>
                      </a:r>
                      <a:r>
                        <a:rPr sz="1600" spc="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6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25" dirty="0">
                          <a:latin typeface="Microsoft Sans Serif"/>
                          <a:cs typeface="Microsoft Sans Serif"/>
                        </a:rPr>
                        <a:t>вузе,</a:t>
                      </a:r>
                      <a:r>
                        <a:rPr sz="1600" spc="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 err="1">
                          <a:latin typeface="Microsoft Sans Serif"/>
                          <a:cs typeface="Microsoft Sans Serif"/>
                        </a:rPr>
                        <a:t>приобретение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 оборудования</a:t>
                      </a:r>
                      <a:r>
                        <a:rPr lang="ru-RU" sz="16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и </a:t>
                      </a:r>
                      <a:r>
                        <a:rPr lang="ru-RU" sz="1600" spc="-15" dirty="0">
                          <a:latin typeface="Microsoft Sans Serif"/>
                          <a:cs typeface="Microsoft Sans Serif"/>
                        </a:rPr>
                        <a:t>техники</a:t>
                      </a:r>
                      <a:r>
                        <a:rPr lang="ru-RU" sz="16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для </a:t>
                      </a:r>
                      <a:r>
                        <a:rPr lang="ru-RU" sz="1600" spc="-15" dirty="0">
                          <a:latin typeface="Microsoft Sans Serif"/>
                          <a:cs typeface="Microsoft Sans Serif"/>
                        </a:rPr>
                        <a:t>обучения</a:t>
                      </a:r>
                      <a:r>
                        <a:rPr lang="ru-RU" sz="16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по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специальности,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реализацию</a:t>
                      </a:r>
                      <a:r>
                        <a:rPr lang="ru-RU" sz="16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собственного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20" dirty="0">
                          <a:latin typeface="Microsoft Sans Serif"/>
                          <a:cs typeface="Microsoft Sans Serif"/>
                        </a:rPr>
                        <a:t>проекта</a:t>
                      </a:r>
                      <a:endParaRPr lang="ru-RU"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Bef>
                          <a:spcPts val="229"/>
                        </a:spcBef>
                      </a:pP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412686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00" dirty="0"/>
              <a:t>Как</a:t>
            </a:r>
            <a:r>
              <a:rPr spc="325" dirty="0"/>
              <a:t> </a:t>
            </a:r>
            <a:r>
              <a:rPr spc="195" dirty="0"/>
              <a:t>подать</a:t>
            </a:r>
            <a:r>
              <a:rPr spc="330" dirty="0"/>
              <a:t> </a:t>
            </a:r>
            <a:r>
              <a:rPr spc="185" dirty="0"/>
              <a:t>заявку?</a:t>
            </a:r>
          </a:p>
        </p:txBody>
      </p:sp>
      <p:sp>
        <p:nvSpPr>
          <p:cNvPr id="3" name="object 3"/>
          <p:cNvSpPr/>
          <p:nvPr/>
        </p:nvSpPr>
        <p:spPr>
          <a:xfrm>
            <a:off x="623316" y="1258823"/>
            <a:ext cx="11018520" cy="1233170"/>
          </a:xfrm>
          <a:custGeom>
            <a:avLst/>
            <a:gdLst/>
            <a:ahLst/>
            <a:cxnLst/>
            <a:rect l="l" t="t" r="r" b="b"/>
            <a:pathLst>
              <a:path w="11018520" h="1233170">
                <a:moveTo>
                  <a:pt x="10910316" y="1077468"/>
                </a:moveTo>
                <a:lnTo>
                  <a:pt x="0" y="1077468"/>
                </a:lnTo>
                <a:lnTo>
                  <a:pt x="0" y="1229868"/>
                </a:lnTo>
                <a:lnTo>
                  <a:pt x="0" y="1232916"/>
                </a:lnTo>
                <a:lnTo>
                  <a:pt x="10910316" y="1232916"/>
                </a:lnTo>
                <a:lnTo>
                  <a:pt x="10910316" y="1229868"/>
                </a:lnTo>
                <a:lnTo>
                  <a:pt x="10910316" y="1077468"/>
                </a:lnTo>
                <a:close/>
              </a:path>
              <a:path w="11018520" h="1233170">
                <a:moveTo>
                  <a:pt x="11018520" y="0"/>
                </a:moveTo>
                <a:lnTo>
                  <a:pt x="0" y="0"/>
                </a:lnTo>
                <a:lnTo>
                  <a:pt x="0" y="1025652"/>
                </a:lnTo>
                <a:lnTo>
                  <a:pt x="11018520" y="1025652"/>
                </a:lnTo>
                <a:lnTo>
                  <a:pt x="1101852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23316" y="1492758"/>
            <a:ext cx="11018520" cy="761106"/>
          </a:xfrm>
          <a:prstGeom prst="rect">
            <a:avLst/>
          </a:prstGeom>
          <a:solidFill>
            <a:srgbClr val="006FC0"/>
          </a:solidFill>
        </p:spPr>
        <p:txBody>
          <a:bodyPr vert="horz" wrap="square" lIns="0" tIns="9525" rIns="0" bIns="0" rtlCol="0">
            <a:spAutoFit/>
          </a:bodyPr>
          <a:lstStyle/>
          <a:p>
            <a:pPr marL="4568825" marR="748030" indent="-3815079" algn="ctr">
              <a:lnSpc>
                <a:spcPct val="100000"/>
              </a:lnSpc>
              <a:spcBef>
                <a:spcPts val="75"/>
              </a:spcBef>
            </a:pPr>
            <a:r>
              <a:rPr sz="2400" b="1" spc="-30" dirty="0">
                <a:solidFill>
                  <a:srgbClr val="FFFFFF"/>
                </a:solidFill>
                <a:latin typeface="Arial"/>
                <a:cs typeface="Arial"/>
              </a:rPr>
              <a:t>ПОДАТЬ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ЗАЯВКУ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 НА КОНКУРС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 МОЖНО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endParaRPr lang="ru-RU" sz="2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marL="4568825" marR="748030" indent="-3815079" algn="ctr">
              <a:lnSpc>
                <a:spcPct val="100000"/>
              </a:lnSpc>
              <a:spcBef>
                <a:spcPts val="75"/>
              </a:spcBef>
            </a:pPr>
            <a:r>
              <a:rPr lang="ru-RU" sz="2400" b="1" dirty="0">
                <a:solidFill>
                  <a:srgbClr val="FFFFFF"/>
                </a:solidFill>
                <a:latin typeface="Arial"/>
                <a:cs typeface="Arial"/>
              </a:rPr>
              <a:t>ДО 15 ИЮНЯ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2021</a:t>
            </a:r>
            <a:r>
              <a:rPr sz="24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5" dirty="0">
                <a:solidFill>
                  <a:srgbClr val="FFFFFF"/>
                </a:solidFill>
                <a:latin typeface="Arial"/>
                <a:cs typeface="Arial"/>
              </a:rPr>
              <a:t>ГОДА </a:t>
            </a:r>
            <a:r>
              <a:rPr sz="2400" b="1" spc="-6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ПО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ССЫЛКЕ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45052" y="2336291"/>
            <a:ext cx="4942840" cy="859790"/>
          </a:xfrm>
          <a:custGeom>
            <a:avLst/>
            <a:gdLst/>
            <a:ahLst/>
            <a:cxnLst/>
            <a:rect l="l" t="t" r="r" b="b"/>
            <a:pathLst>
              <a:path w="4942840" h="859789">
                <a:moveTo>
                  <a:pt x="4942332" y="0"/>
                </a:moveTo>
                <a:lnTo>
                  <a:pt x="0" y="0"/>
                </a:lnTo>
                <a:lnTo>
                  <a:pt x="0" y="664476"/>
                </a:lnTo>
                <a:lnTo>
                  <a:pt x="0" y="765060"/>
                </a:lnTo>
                <a:lnTo>
                  <a:pt x="0" y="859536"/>
                </a:lnTo>
                <a:lnTo>
                  <a:pt x="4835652" y="859536"/>
                </a:lnTo>
                <a:lnTo>
                  <a:pt x="4835652" y="765060"/>
                </a:lnTo>
                <a:lnTo>
                  <a:pt x="4942332" y="765060"/>
                </a:lnTo>
                <a:lnTo>
                  <a:pt x="4942332" y="664476"/>
                </a:lnTo>
                <a:lnTo>
                  <a:pt x="4942332" y="0"/>
                </a:lnTo>
                <a:close/>
              </a:path>
            </a:pathLst>
          </a:custGeom>
          <a:solidFill>
            <a:srgbClr val="FC7B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845052" y="2490216"/>
            <a:ext cx="4942840" cy="504825"/>
          </a:xfrm>
          <a:prstGeom prst="rect">
            <a:avLst/>
          </a:prstGeom>
          <a:solidFill>
            <a:srgbClr val="FC7B76"/>
          </a:solidFill>
        </p:spPr>
        <p:txBody>
          <a:bodyPr vert="horz" wrap="square" lIns="0" tIns="13271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45"/>
              </a:spcBef>
            </a:pPr>
            <a:r>
              <a:rPr sz="1800" u="heavy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  <a:hlinkClick r:id="rId2"/>
              </a:rPr>
              <a:t>https://bolshayaperemena.online/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56853" y="3955277"/>
            <a:ext cx="7751445" cy="876300"/>
          </a:xfrm>
          <a:prstGeom prst="rect">
            <a:avLst/>
          </a:prstGeom>
          <a:solidFill>
            <a:srgbClr val="93D9DC"/>
          </a:solidFill>
        </p:spPr>
        <p:txBody>
          <a:bodyPr vert="horz" wrap="square" lIns="0" tIns="158750" rIns="0" bIns="0" rtlCol="0">
            <a:spAutoFit/>
          </a:bodyPr>
          <a:lstStyle/>
          <a:p>
            <a:pPr marL="813435" marR="330200" indent="-474345">
              <a:lnSpc>
                <a:spcPct val="100000"/>
              </a:lnSpc>
              <a:spcBef>
                <a:spcPts val="1250"/>
              </a:spcBef>
            </a:pPr>
            <a:r>
              <a:rPr sz="1800" b="1" spc="-25" dirty="0">
                <a:solidFill>
                  <a:srgbClr val="001F5F"/>
                </a:solidFill>
                <a:latin typeface="Arial"/>
                <a:cs typeface="Arial"/>
              </a:rPr>
              <a:t>ВАЖНО!</a:t>
            </a:r>
            <a:r>
              <a:rPr sz="1800" b="1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Microsoft Sans Serif"/>
                <a:cs typeface="Microsoft Sans Serif"/>
              </a:rPr>
              <a:t>После</a:t>
            </a:r>
            <a:r>
              <a:rPr sz="1800" spc="2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Microsoft Sans Serif"/>
                <a:cs typeface="Microsoft Sans Serif"/>
              </a:rPr>
              <a:t>регистрации</a:t>
            </a:r>
            <a:r>
              <a:rPr sz="1800" spc="2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Microsoft Sans Serif"/>
                <a:cs typeface="Microsoft Sans Serif"/>
              </a:rPr>
              <a:t>на</a:t>
            </a:r>
            <a:r>
              <a:rPr sz="1800" spc="1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001F5F"/>
                </a:solidFill>
                <a:latin typeface="Microsoft Sans Serif"/>
                <a:cs typeface="Microsoft Sans Serif"/>
              </a:rPr>
              <a:t>платформе</a:t>
            </a:r>
            <a:r>
              <a:rPr sz="1800" spc="2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Microsoft Sans Serif"/>
                <a:cs typeface="Microsoft Sans Serif"/>
              </a:rPr>
              <a:t>«Большой</a:t>
            </a:r>
            <a:r>
              <a:rPr sz="1800" spc="50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001F5F"/>
                </a:solidFill>
                <a:latin typeface="Microsoft Sans Serif"/>
                <a:cs typeface="Microsoft Sans Serif"/>
              </a:rPr>
              <a:t>перемены» </a:t>
            </a:r>
            <a:r>
              <a:rPr sz="1800" spc="-46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001F5F"/>
                </a:solidFill>
                <a:latin typeface="Microsoft Sans Serif"/>
                <a:cs typeface="Microsoft Sans Serif"/>
              </a:rPr>
              <a:t>необходимо</a:t>
            </a:r>
            <a:r>
              <a:rPr sz="1800" spc="30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дополнительно</a:t>
            </a:r>
            <a:r>
              <a:rPr sz="1800" b="1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подать</a:t>
            </a:r>
            <a:r>
              <a:rPr sz="1800" b="1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заявку</a:t>
            </a:r>
            <a:r>
              <a:rPr sz="1800" b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на</a:t>
            </a:r>
            <a:r>
              <a:rPr sz="1800" b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Конкурс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23316" y="466344"/>
            <a:ext cx="11018520" cy="2740660"/>
            <a:chOff x="623316" y="466344"/>
            <a:chExt cx="11018520" cy="2740660"/>
          </a:xfrm>
        </p:grpSpPr>
        <p:sp>
          <p:nvSpPr>
            <p:cNvPr id="9" name="object 9"/>
            <p:cNvSpPr/>
            <p:nvPr/>
          </p:nvSpPr>
          <p:spPr>
            <a:xfrm>
              <a:off x="623316" y="1258823"/>
              <a:ext cx="11018520" cy="1948180"/>
            </a:xfrm>
            <a:custGeom>
              <a:avLst/>
              <a:gdLst/>
              <a:ahLst/>
              <a:cxnLst/>
              <a:rect l="l" t="t" r="r" b="b"/>
              <a:pathLst>
                <a:path w="11018520" h="1948180">
                  <a:moveTo>
                    <a:pt x="207264" y="1123188"/>
                  </a:moveTo>
                  <a:lnTo>
                    <a:pt x="108191" y="1123188"/>
                  </a:lnTo>
                  <a:lnTo>
                    <a:pt x="108191" y="1022604"/>
                  </a:lnTo>
                  <a:lnTo>
                    <a:pt x="0" y="1022604"/>
                  </a:lnTo>
                  <a:lnTo>
                    <a:pt x="0" y="1123188"/>
                  </a:lnTo>
                  <a:lnTo>
                    <a:pt x="0" y="1229868"/>
                  </a:lnTo>
                  <a:lnTo>
                    <a:pt x="108191" y="1229868"/>
                  </a:lnTo>
                  <a:lnTo>
                    <a:pt x="207264" y="1229868"/>
                  </a:lnTo>
                  <a:lnTo>
                    <a:pt x="207264" y="1123188"/>
                  </a:lnTo>
                  <a:close/>
                </a:path>
                <a:path w="11018520" h="1948180">
                  <a:moveTo>
                    <a:pt x="243840" y="0"/>
                  </a:moveTo>
                  <a:lnTo>
                    <a:pt x="129540" y="0"/>
                  </a:lnTo>
                  <a:lnTo>
                    <a:pt x="9144" y="0"/>
                  </a:lnTo>
                  <a:lnTo>
                    <a:pt x="7620" y="0"/>
                  </a:lnTo>
                  <a:lnTo>
                    <a:pt x="7620" y="234696"/>
                  </a:lnTo>
                  <a:lnTo>
                    <a:pt x="129540" y="234696"/>
                  </a:lnTo>
                  <a:lnTo>
                    <a:pt x="129540" y="120396"/>
                  </a:lnTo>
                  <a:lnTo>
                    <a:pt x="243840" y="120396"/>
                  </a:lnTo>
                  <a:lnTo>
                    <a:pt x="243840" y="0"/>
                  </a:lnTo>
                  <a:close/>
                </a:path>
                <a:path w="11018520" h="1948180">
                  <a:moveTo>
                    <a:pt x="3429000" y="1830324"/>
                  </a:moveTo>
                  <a:lnTo>
                    <a:pt x="3329940" y="1830324"/>
                  </a:lnTo>
                  <a:lnTo>
                    <a:pt x="3329940" y="1729740"/>
                  </a:lnTo>
                  <a:lnTo>
                    <a:pt x="3221736" y="1729740"/>
                  </a:lnTo>
                  <a:lnTo>
                    <a:pt x="3221736" y="1830324"/>
                  </a:lnTo>
                  <a:lnTo>
                    <a:pt x="3221736" y="1937004"/>
                  </a:lnTo>
                  <a:lnTo>
                    <a:pt x="3329940" y="1937004"/>
                  </a:lnTo>
                  <a:lnTo>
                    <a:pt x="3429000" y="1937004"/>
                  </a:lnTo>
                  <a:lnTo>
                    <a:pt x="3429000" y="1830324"/>
                  </a:lnTo>
                  <a:close/>
                </a:path>
                <a:path w="11018520" h="1948180">
                  <a:moveTo>
                    <a:pt x="8164068" y="1741944"/>
                  </a:moveTo>
                  <a:lnTo>
                    <a:pt x="8057388" y="1741944"/>
                  </a:lnTo>
                  <a:lnTo>
                    <a:pt x="8057388" y="1842528"/>
                  </a:lnTo>
                  <a:lnTo>
                    <a:pt x="7958328" y="1842528"/>
                  </a:lnTo>
                  <a:lnTo>
                    <a:pt x="7958328" y="1947672"/>
                  </a:lnTo>
                  <a:lnTo>
                    <a:pt x="8057388" y="1947672"/>
                  </a:lnTo>
                  <a:lnTo>
                    <a:pt x="8164068" y="1947672"/>
                  </a:lnTo>
                  <a:lnTo>
                    <a:pt x="8164068" y="1842528"/>
                  </a:lnTo>
                  <a:lnTo>
                    <a:pt x="8164068" y="1741944"/>
                  </a:lnTo>
                  <a:close/>
                </a:path>
                <a:path w="11018520" h="1948180">
                  <a:moveTo>
                    <a:pt x="11018520" y="1025652"/>
                  </a:moveTo>
                  <a:lnTo>
                    <a:pt x="10910316" y="1025652"/>
                  </a:lnTo>
                  <a:lnTo>
                    <a:pt x="10910316" y="1126236"/>
                  </a:lnTo>
                  <a:lnTo>
                    <a:pt x="10811256" y="1126236"/>
                  </a:lnTo>
                  <a:lnTo>
                    <a:pt x="10811256" y="1231392"/>
                  </a:lnTo>
                  <a:lnTo>
                    <a:pt x="10910316" y="1231392"/>
                  </a:lnTo>
                  <a:lnTo>
                    <a:pt x="11018520" y="1231392"/>
                  </a:lnTo>
                  <a:lnTo>
                    <a:pt x="11018520" y="1126236"/>
                  </a:lnTo>
                  <a:lnTo>
                    <a:pt x="11018520" y="1025652"/>
                  </a:lnTo>
                  <a:close/>
                </a:path>
                <a:path w="11018520" h="1948180">
                  <a:moveTo>
                    <a:pt x="11018520" y="0"/>
                  </a:moveTo>
                  <a:lnTo>
                    <a:pt x="10896600" y="0"/>
                  </a:lnTo>
                  <a:lnTo>
                    <a:pt x="10783824" y="0"/>
                  </a:lnTo>
                  <a:lnTo>
                    <a:pt x="10783824" y="118872"/>
                  </a:lnTo>
                  <a:lnTo>
                    <a:pt x="10896600" y="118872"/>
                  </a:lnTo>
                  <a:lnTo>
                    <a:pt x="10896600" y="233172"/>
                  </a:lnTo>
                  <a:lnTo>
                    <a:pt x="11018520" y="233172"/>
                  </a:lnTo>
                  <a:lnTo>
                    <a:pt x="11018520" y="118872"/>
                  </a:lnTo>
                  <a:lnTo>
                    <a:pt x="110185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89804" y="466344"/>
              <a:ext cx="1685544" cy="1053084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63696" y="3413759"/>
            <a:ext cx="569976" cy="34290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11668" y="3413759"/>
            <a:ext cx="569976" cy="3429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560</Words>
  <Application>Microsoft Office PowerPoint</Application>
  <PresentationFormat>Произвольный</PresentationFormat>
  <Paragraphs>130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Слайд 1</vt:lpstr>
      <vt:lpstr>Слайд 2</vt:lpstr>
      <vt:lpstr>«Большая перемена – 2020». Как это было</vt:lpstr>
      <vt:lpstr>Сайт конкурса: https://bolshayaperemena.online/  </vt:lpstr>
      <vt:lpstr>Направления конкурса 2021</vt:lpstr>
      <vt:lpstr>Спикеры «Большой Перемены»</vt:lpstr>
      <vt:lpstr>Этапы Конкурса  для школьников 8-10 классов и СПО</vt:lpstr>
      <vt:lpstr>Призовой фонд конкурса 2021</vt:lpstr>
      <vt:lpstr>Как подать заявку?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iero</dc:creator>
  <cp:lastModifiedBy>user</cp:lastModifiedBy>
  <cp:revision>15</cp:revision>
  <dcterms:created xsi:type="dcterms:W3CDTF">2021-05-12T06:35:34Z</dcterms:created>
  <dcterms:modified xsi:type="dcterms:W3CDTF">2021-05-18T10:20:53Z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2021-03-26T00:00:00Z</vt:filetime>
  </property>
  <property fmtid="{D5CDD505-2E9C-101B-9397-08002B2CF9AE}" pid="3" name="Creator">
    <vt:lpwstr>Microsoft® PowerPoint® для Microsoft 365</vt:lpwstr>
  </property>
  <property fmtid="{D5CDD505-2E9C-101B-9397-08002B2CF9AE}" pid="4" name="LastSaved">
    <vt:filetime>2021-05-12T00:00:00Z</vt:filetime>
  </property>
</Properties>
</file>