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74" r:id="rId3"/>
    <p:sldId id="277" r:id="rId4"/>
    <p:sldId id="270" r:id="rId5"/>
    <p:sldId id="257" r:id="rId6"/>
    <p:sldId id="263" r:id="rId7"/>
    <p:sldId id="264" r:id="rId8"/>
    <p:sldId id="265" r:id="rId9"/>
    <p:sldId id="266" r:id="rId10"/>
    <p:sldId id="272" r:id="rId11"/>
  </p:sldIdLst>
  <p:sldSz cx="12192000" cy="6858000"/>
  <p:notesSz cx="12192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505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96" y="-55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5/18/2021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100" b="0" i="0">
                <a:solidFill>
                  <a:srgbClr val="1B62AB"/>
                </a:solidFill>
                <a:latin typeface="Microsoft Sans Serif"/>
                <a:cs typeface="Microsoft Sans Serif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5/18/2021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100" b="0" i="0">
                <a:solidFill>
                  <a:srgbClr val="1B62AB"/>
                </a:solidFill>
                <a:latin typeface="Microsoft Sans Serif"/>
                <a:cs typeface="Microsoft Sans Serif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942847" y="1400937"/>
            <a:ext cx="4899660" cy="47688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00" b="0" i="0">
                <a:solidFill>
                  <a:srgbClr val="242753"/>
                </a:solidFill>
                <a:latin typeface="Microsoft Sans Serif"/>
                <a:cs typeface="Microsoft Sans Serif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7355" y="1796795"/>
            <a:ext cx="5364480" cy="45008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5/18/2021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1999" cy="6857997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100" b="0" i="0">
                <a:solidFill>
                  <a:srgbClr val="1B62AB"/>
                </a:solidFill>
                <a:latin typeface="Microsoft Sans Serif"/>
                <a:cs typeface="Microsoft Sans Serif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5/18/2021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1999" cy="6857997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5/18/2021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4571"/>
            <a:ext cx="12191999" cy="6853426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32866" y="284810"/>
            <a:ext cx="6868795" cy="4978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100" b="0" i="0">
                <a:solidFill>
                  <a:srgbClr val="1B62AB"/>
                </a:solidFill>
                <a:latin typeface="Microsoft Sans Serif"/>
                <a:cs typeface="Microsoft Sans Serif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26363" y="1103375"/>
            <a:ext cx="7071359" cy="31597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5/18/2021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s://www.start.bolshayaperemena.online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www.start.bolshayaperemena.online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>
            <a:extLst>
              <a:ext uri="{FF2B5EF4-FFF2-40B4-BE49-F238E27FC236}">
                <a16:creationId xmlns:a16="http://schemas.microsoft.com/office/drawing/2014/main" xmlns="" id="{1888A455-0AFB-4877-8962-834F176289E1}"/>
              </a:ext>
            </a:extLst>
          </p:cNvPr>
          <p:cNvGrpSpPr/>
          <p:nvPr/>
        </p:nvGrpSpPr>
        <p:grpSpPr>
          <a:xfrm>
            <a:off x="-152400" y="2057400"/>
            <a:ext cx="6248401" cy="2144818"/>
            <a:chOff x="-152400" y="2057400"/>
            <a:chExt cx="6248401" cy="2144818"/>
          </a:xfrm>
        </p:grpSpPr>
        <p:sp>
          <p:nvSpPr>
            <p:cNvPr id="2" name="TextBox 1">
              <a:extLst>
                <a:ext uri="{FF2B5EF4-FFF2-40B4-BE49-F238E27FC236}">
                  <a16:creationId xmlns:a16="http://schemas.microsoft.com/office/drawing/2014/main" xmlns="" id="{6BF953A3-404A-4D9B-9D18-78A2D41118CE}"/>
                </a:ext>
              </a:extLst>
            </p:cNvPr>
            <p:cNvSpPr txBox="1"/>
            <p:nvPr/>
          </p:nvSpPr>
          <p:spPr>
            <a:xfrm>
              <a:off x="762001" y="2057400"/>
              <a:ext cx="5334000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200" dirty="0">
                  <a:solidFill>
                    <a:schemeClr val="bg1"/>
                  </a:solidFill>
                </a:rPr>
                <a:t>Всероссийский конкурс для школьников</a:t>
              </a:r>
              <a:r>
                <a:rPr lang="en-US" sz="3200" dirty="0">
                  <a:solidFill>
                    <a:schemeClr val="bg1"/>
                  </a:solidFill>
                </a:rPr>
                <a:t> 5-10 </a:t>
              </a:r>
              <a:r>
                <a:rPr lang="ru-RU" sz="3200" dirty="0">
                  <a:solidFill>
                    <a:schemeClr val="bg1"/>
                  </a:solidFill>
                </a:rPr>
                <a:t>классов</a:t>
              </a:r>
            </a:p>
          </p:txBody>
        </p:sp>
        <p:sp>
          <p:nvSpPr>
            <p:cNvPr id="3" name="Прямоугольник: скругленные углы 2">
              <a:extLst>
                <a:ext uri="{FF2B5EF4-FFF2-40B4-BE49-F238E27FC236}">
                  <a16:creationId xmlns:a16="http://schemas.microsoft.com/office/drawing/2014/main" xmlns="" id="{324F5FA0-46CB-41BC-8FB7-FBB4B5E6C991}"/>
                </a:ext>
              </a:extLst>
            </p:cNvPr>
            <p:cNvSpPr/>
            <p:nvPr/>
          </p:nvSpPr>
          <p:spPr>
            <a:xfrm>
              <a:off x="-152400" y="3125000"/>
              <a:ext cx="1256900" cy="1077218"/>
            </a:xfrm>
            <a:prstGeom prst="roundRect">
              <a:avLst>
                <a:gd name="adj" fmla="val 951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32866" y="284810"/>
            <a:ext cx="4126865" cy="497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200" dirty="0"/>
              <a:t>Как</a:t>
            </a:r>
            <a:r>
              <a:rPr spc="325" dirty="0"/>
              <a:t> </a:t>
            </a:r>
            <a:r>
              <a:rPr spc="195" dirty="0"/>
              <a:t>подать</a:t>
            </a:r>
            <a:r>
              <a:rPr spc="330" dirty="0"/>
              <a:t> </a:t>
            </a:r>
            <a:r>
              <a:rPr spc="185" dirty="0"/>
              <a:t>заявку?</a:t>
            </a:r>
          </a:p>
        </p:txBody>
      </p:sp>
      <p:sp>
        <p:nvSpPr>
          <p:cNvPr id="3" name="object 3"/>
          <p:cNvSpPr/>
          <p:nvPr/>
        </p:nvSpPr>
        <p:spPr>
          <a:xfrm>
            <a:off x="623316" y="1258823"/>
            <a:ext cx="11018520" cy="1233170"/>
          </a:xfrm>
          <a:custGeom>
            <a:avLst/>
            <a:gdLst/>
            <a:ahLst/>
            <a:cxnLst/>
            <a:rect l="l" t="t" r="r" b="b"/>
            <a:pathLst>
              <a:path w="11018520" h="1233170">
                <a:moveTo>
                  <a:pt x="10910316" y="1077468"/>
                </a:moveTo>
                <a:lnTo>
                  <a:pt x="0" y="1077468"/>
                </a:lnTo>
                <a:lnTo>
                  <a:pt x="0" y="1229868"/>
                </a:lnTo>
                <a:lnTo>
                  <a:pt x="0" y="1232916"/>
                </a:lnTo>
                <a:lnTo>
                  <a:pt x="10910316" y="1232916"/>
                </a:lnTo>
                <a:lnTo>
                  <a:pt x="10910316" y="1229868"/>
                </a:lnTo>
                <a:lnTo>
                  <a:pt x="10910316" y="1077468"/>
                </a:lnTo>
                <a:close/>
              </a:path>
              <a:path w="11018520" h="1233170">
                <a:moveTo>
                  <a:pt x="11018520" y="0"/>
                </a:moveTo>
                <a:lnTo>
                  <a:pt x="0" y="0"/>
                </a:lnTo>
                <a:lnTo>
                  <a:pt x="0" y="1025652"/>
                </a:lnTo>
                <a:lnTo>
                  <a:pt x="11018520" y="1025652"/>
                </a:lnTo>
                <a:lnTo>
                  <a:pt x="11018520" y="0"/>
                </a:lnTo>
                <a:close/>
              </a:path>
            </a:pathLst>
          </a:custGeom>
          <a:solidFill>
            <a:srgbClr val="006FC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623316" y="1492758"/>
            <a:ext cx="11018520" cy="761106"/>
          </a:xfrm>
          <a:prstGeom prst="rect">
            <a:avLst/>
          </a:prstGeom>
          <a:solidFill>
            <a:srgbClr val="006FC0"/>
          </a:solidFill>
        </p:spPr>
        <p:txBody>
          <a:bodyPr vert="horz" wrap="square" lIns="0" tIns="9525" rIns="0" bIns="0" rtlCol="0">
            <a:spAutoFit/>
          </a:bodyPr>
          <a:lstStyle/>
          <a:p>
            <a:pPr marL="4568825" marR="748030" indent="-3815079" algn="ctr">
              <a:lnSpc>
                <a:spcPct val="100000"/>
              </a:lnSpc>
              <a:spcBef>
                <a:spcPts val="75"/>
              </a:spcBef>
            </a:pPr>
            <a:r>
              <a:rPr sz="2400" b="1" spc="-30" dirty="0">
                <a:solidFill>
                  <a:srgbClr val="FFFFFF"/>
                </a:solidFill>
                <a:latin typeface="Arial"/>
                <a:cs typeface="Arial"/>
              </a:rPr>
              <a:t>ПОДАТЬ</a:t>
            </a:r>
            <a:r>
              <a:rPr sz="2400" b="1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b="1" spc="5" dirty="0">
                <a:solidFill>
                  <a:srgbClr val="FFFFFF"/>
                </a:solidFill>
                <a:latin typeface="Arial"/>
                <a:cs typeface="Arial"/>
              </a:rPr>
              <a:t>ЗАЯВКУ</a:t>
            </a:r>
            <a:r>
              <a:rPr sz="2400" b="1" spc="-5" dirty="0">
                <a:solidFill>
                  <a:srgbClr val="FFFFFF"/>
                </a:solidFill>
                <a:latin typeface="Arial"/>
                <a:cs typeface="Arial"/>
              </a:rPr>
              <a:t> НА КОНКУРС</a:t>
            </a:r>
            <a:r>
              <a:rPr sz="2400" b="1" spc="-10" dirty="0">
                <a:solidFill>
                  <a:srgbClr val="FFFFFF"/>
                </a:solidFill>
                <a:latin typeface="Arial"/>
                <a:cs typeface="Arial"/>
              </a:rPr>
              <a:t> МОЖНО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endParaRPr lang="ru-RU" sz="2400" b="1" dirty="0">
              <a:solidFill>
                <a:srgbClr val="FFFFFF"/>
              </a:solidFill>
              <a:latin typeface="Arial"/>
              <a:cs typeface="Arial"/>
            </a:endParaRPr>
          </a:p>
          <a:p>
            <a:pPr marL="4568825" marR="748030" indent="-3815079" algn="ctr">
              <a:lnSpc>
                <a:spcPct val="100000"/>
              </a:lnSpc>
              <a:spcBef>
                <a:spcPts val="75"/>
              </a:spcBef>
            </a:pPr>
            <a:r>
              <a:rPr lang="ru-RU" sz="2400" b="1" dirty="0">
                <a:solidFill>
                  <a:srgbClr val="FFFFFF"/>
                </a:solidFill>
                <a:latin typeface="Arial"/>
                <a:cs typeface="Arial"/>
              </a:rPr>
              <a:t>ДО 20 МАЯ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b="1" spc="-5" dirty="0">
                <a:solidFill>
                  <a:srgbClr val="FFFFFF"/>
                </a:solidFill>
                <a:latin typeface="Arial"/>
                <a:cs typeface="Arial"/>
              </a:rPr>
              <a:t>2021</a:t>
            </a:r>
            <a:r>
              <a:rPr sz="2400" b="1" spc="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b="1" spc="-25" dirty="0">
                <a:solidFill>
                  <a:srgbClr val="FFFFFF"/>
                </a:solidFill>
                <a:latin typeface="Arial"/>
                <a:cs typeface="Arial"/>
              </a:rPr>
              <a:t>ГОДА </a:t>
            </a:r>
            <a:r>
              <a:rPr sz="2400" b="1" spc="-65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ПО</a:t>
            </a:r>
            <a:r>
              <a:rPr sz="2400" b="1" spc="-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b="1" spc="-5" dirty="0">
                <a:solidFill>
                  <a:srgbClr val="FFFFFF"/>
                </a:solidFill>
                <a:latin typeface="Arial"/>
                <a:cs typeface="Arial"/>
              </a:rPr>
              <a:t>ССЫЛКЕ</a:t>
            </a:r>
            <a:endParaRPr sz="2400" dirty="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3845052" y="2336291"/>
            <a:ext cx="4942840" cy="859790"/>
          </a:xfrm>
          <a:custGeom>
            <a:avLst/>
            <a:gdLst/>
            <a:ahLst/>
            <a:cxnLst/>
            <a:rect l="l" t="t" r="r" b="b"/>
            <a:pathLst>
              <a:path w="4942840" h="859789">
                <a:moveTo>
                  <a:pt x="4942332" y="0"/>
                </a:moveTo>
                <a:lnTo>
                  <a:pt x="0" y="0"/>
                </a:lnTo>
                <a:lnTo>
                  <a:pt x="0" y="664476"/>
                </a:lnTo>
                <a:lnTo>
                  <a:pt x="0" y="765060"/>
                </a:lnTo>
                <a:lnTo>
                  <a:pt x="0" y="859536"/>
                </a:lnTo>
                <a:lnTo>
                  <a:pt x="4835652" y="859536"/>
                </a:lnTo>
                <a:lnTo>
                  <a:pt x="4835652" y="765060"/>
                </a:lnTo>
                <a:lnTo>
                  <a:pt x="4942332" y="765060"/>
                </a:lnTo>
                <a:lnTo>
                  <a:pt x="4942332" y="664476"/>
                </a:lnTo>
                <a:lnTo>
                  <a:pt x="4942332" y="0"/>
                </a:lnTo>
                <a:close/>
              </a:path>
            </a:pathLst>
          </a:custGeom>
          <a:solidFill>
            <a:srgbClr val="FC7B7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3845052" y="2490216"/>
            <a:ext cx="4942840" cy="411010"/>
          </a:xfrm>
          <a:prstGeom prst="rect">
            <a:avLst/>
          </a:prstGeom>
          <a:solidFill>
            <a:srgbClr val="FC7B76"/>
          </a:solidFill>
        </p:spPr>
        <p:txBody>
          <a:bodyPr vert="horz" wrap="square" lIns="0" tIns="132715" rIns="0" bIns="0" rtlCol="0">
            <a:spAutoFit/>
          </a:bodyPr>
          <a:lstStyle/>
          <a:p>
            <a:pPr marL="1270" algn="ctr">
              <a:lnSpc>
                <a:spcPct val="100000"/>
              </a:lnSpc>
              <a:spcBef>
                <a:spcPts val="1045"/>
              </a:spcBef>
            </a:pPr>
            <a:r>
              <a:rPr lang="en-US" sz="1800" b="1" spc="-10" dirty="0">
                <a:solidFill>
                  <a:schemeClr val="tx2">
                    <a:lumMod val="60000"/>
                    <a:lumOff val="40000"/>
                  </a:schemeClr>
                </a:solidFill>
                <a:uFill>
                  <a:solidFill>
                    <a:srgbClr val="0462C1"/>
                  </a:solidFill>
                </a:uFill>
                <a:latin typeface="Microsoft Sans Serif"/>
                <a:cs typeface="Microsoft Sans Serif"/>
                <a:hlinkClick r:id="rId2"/>
              </a:rPr>
              <a:t>https://www.start.bolshayaperemena.online</a:t>
            </a:r>
            <a:endParaRPr sz="1800" dirty="0">
              <a:latin typeface="Microsoft Sans Serif"/>
              <a:cs typeface="Microsoft Sans Serif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256853" y="3955277"/>
            <a:ext cx="7751445" cy="876300"/>
          </a:xfrm>
          <a:prstGeom prst="rect">
            <a:avLst/>
          </a:prstGeom>
          <a:solidFill>
            <a:srgbClr val="93D9DC"/>
          </a:solidFill>
        </p:spPr>
        <p:txBody>
          <a:bodyPr vert="horz" wrap="square" lIns="0" tIns="158750" rIns="0" bIns="0" rtlCol="0">
            <a:spAutoFit/>
          </a:bodyPr>
          <a:lstStyle/>
          <a:p>
            <a:pPr marL="813435" marR="330200" indent="-474345">
              <a:lnSpc>
                <a:spcPct val="100000"/>
              </a:lnSpc>
              <a:spcBef>
                <a:spcPts val="1250"/>
              </a:spcBef>
            </a:pPr>
            <a:r>
              <a:rPr sz="1800" b="1" spc="-25" dirty="0">
                <a:solidFill>
                  <a:srgbClr val="001F5F"/>
                </a:solidFill>
                <a:latin typeface="Arial"/>
                <a:cs typeface="Arial"/>
              </a:rPr>
              <a:t>ВАЖНО!</a:t>
            </a:r>
            <a:r>
              <a:rPr sz="1800" b="1" spc="3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001F5F"/>
                </a:solidFill>
                <a:latin typeface="Microsoft Sans Serif"/>
                <a:cs typeface="Microsoft Sans Serif"/>
              </a:rPr>
              <a:t>После</a:t>
            </a:r>
            <a:r>
              <a:rPr sz="1800" spc="25" dirty="0">
                <a:solidFill>
                  <a:srgbClr val="001F5F"/>
                </a:solidFill>
                <a:latin typeface="Microsoft Sans Serif"/>
                <a:cs typeface="Microsoft Sans Serif"/>
              </a:rPr>
              <a:t> </a:t>
            </a:r>
            <a:r>
              <a:rPr sz="1800" spc="-10" dirty="0">
                <a:solidFill>
                  <a:srgbClr val="001F5F"/>
                </a:solidFill>
                <a:latin typeface="Microsoft Sans Serif"/>
                <a:cs typeface="Microsoft Sans Serif"/>
              </a:rPr>
              <a:t>регистрации</a:t>
            </a:r>
            <a:r>
              <a:rPr sz="1800" spc="25" dirty="0">
                <a:solidFill>
                  <a:srgbClr val="001F5F"/>
                </a:solidFill>
                <a:latin typeface="Microsoft Sans Serif"/>
                <a:cs typeface="Microsoft Sans Serif"/>
              </a:rPr>
              <a:t> </a:t>
            </a:r>
            <a:r>
              <a:rPr sz="1800" spc="-10" dirty="0">
                <a:solidFill>
                  <a:srgbClr val="001F5F"/>
                </a:solidFill>
                <a:latin typeface="Microsoft Sans Serif"/>
                <a:cs typeface="Microsoft Sans Serif"/>
              </a:rPr>
              <a:t>на</a:t>
            </a:r>
            <a:r>
              <a:rPr sz="1800" spc="15" dirty="0">
                <a:solidFill>
                  <a:srgbClr val="001F5F"/>
                </a:solidFill>
                <a:latin typeface="Microsoft Sans Serif"/>
                <a:cs typeface="Microsoft Sans Serif"/>
              </a:rPr>
              <a:t> </a:t>
            </a:r>
            <a:r>
              <a:rPr sz="1800" spc="-15" dirty="0">
                <a:solidFill>
                  <a:srgbClr val="001F5F"/>
                </a:solidFill>
                <a:latin typeface="Microsoft Sans Serif"/>
                <a:cs typeface="Microsoft Sans Serif"/>
              </a:rPr>
              <a:t>платформе</a:t>
            </a:r>
            <a:r>
              <a:rPr sz="1800" spc="25" dirty="0">
                <a:solidFill>
                  <a:srgbClr val="001F5F"/>
                </a:solidFill>
                <a:latin typeface="Microsoft Sans Serif"/>
                <a:cs typeface="Microsoft Sans Serif"/>
              </a:rPr>
              <a:t> </a:t>
            </a:r>
            <a:r>
              <a:rPr sz="1800" spc="-10" dirty="0">
                <a:solidFill>
                  <a:srgbClr val="001F5F"/>
                </a:solidFill>
                <a:latin typeface="Microsoft Sans Serif"/>
                <a:cs typeface="Microsoft Sans Serif"/>
              </a:rPr>
              <a:t>«Большой</a:t>
            </a:r>
            <a:r>
              <a:rPr sz="1800" spc="50" dirty="0">
                <a:solidFill>
                  <a:srgbClr val="001F5F"/>
                </a:solidFill>
                <a:latin typeface="Microsoft Sans Serif"/>
                <a:cs typeface="Microsoft Sans Serif"/>
              </a:rPr>
              <a:t> </a:t>
            </a:r>
            <a:r>
              <a:rPr sz="1800" spc="-15" dirty="0">
                <a:solidFill>
                  <a:srgbClr val="001F5F"/>
                </a:solidFill>
                <a:latin typeface="Microsoft Sans Serif"/>
                <a:cs typeface="Microsoft Sans Serif"/>
              </a:rPr>
              <a:t>перемены» </a:t>
            </a:r>
            <a:r>
              <a:rPr sz="1800" spc="-465" dirty="0">
                <a:solidFill>
                  <a:srgbClr val="001F5F"/>
                </a:solidFill>
                <a:latin typeface="Microsoft Sans Serif"/>
                <a:cs typeface="Microsoft Sans Serif"/>
              </a:rPr>
              <a:t> </a:t>
            </a:r>
            <a:r>
              <a:rPr sz="1800" spc="-25" dirty="0">
                <a:solidFill>
                  <a:srgbClr val="001F5F"/>
                </a:solidFill>
                <a:latin typeface="Microsoft Sans Serif"/>
                <a:cs typeface="Microsoft Sans Serif"/>
              </a:rPr>
              <a:t>необходимо</a:t>
            </a:r>
            <a:r>
              <a:rPr sz="1800" spc="30" dirty="0">
                <a:solidFill>
                  <a:srgbClr val="001F5F"/>
                </a:solidFill>
                <a:latin typeface="Microsoft Sans Serif"/>
                <a:cs typeface="Microsoft Sans Serif"/>
              </a:rPr>
              <a:t> </a:t>
            </a:r>
            <a:r>
              <a:rPr sz="1800" b="1" spc="-10" dirty="0">
                <a:solidFill>
                  <a:srgbClr val="001F5F"/>
                </a:solidFill>
                <a:latin typeface="Arial"/>
                <a:cs typeface="Arial"/>
              </a:rPr>
              <a:t>дополнительно</a:t>
            </a:r>
            <a:r>
              <a:rPr sz="1800" b="1" spc="2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b="1" spc="-10" dirty="0">
                <a:solidFill>
                  <a:srgbClr val="001F5F"/>
                </a:solidFill>
                <a:latin typeface="Arial"/>
                <a:cs typeface="Arial"/>
              </a:rPr>
              <a:t>подать</a:t>
            </a:r>
            <a:r>
              <a:rPr sz="1800" b="1" spc="2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b="1" spc="-10" dirty="0">
                <a:solidFill>
                  <a:srgbClr val="001F5F"/>
                </a:solidFill>
                <a:latin typeface="Arial"/>
                <a:cs typeface="Arial"/>
              </a:rPr>
              <a:t>заявку</a:t>
            </a:r>
            <a:r>
              <a:rPr sz="1800" b="1" spc="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1F5F"/>
                </a:solidFill>
                <a:latin typeface="Arial"/>
                <a:cs typeface="Arial"/>
              </a:rPr>
              <a:t>на</a:t>
            </a:r>
            <a:r>
              <a:rPr sz="1800" b="1" spc="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b="1" spc="-10" dirty="0">
                <a:solidFill>
                  <a:srgbClr val="001F5F"/>
                </a:solidFill>
                <a:latin typeface="Arial"/>
                <a:cs typeface="Arial"/>
              </a:rPr>
              <a:t>Конкурс</a:t>
            </a:r>
            <a:endParaRPr sz="1800">
              <a:latin typeface="Arial"/>
              <a:cs typeface="Arial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623316" y="466344"/>
            <a:ext cx="11018520" cy="2740660"/>
            <a:chOff x="623316" y="466344"/>
            <a:chExt cx="11018520" cy="2740660"/>
          </a:xfrm>
        </p:grpSpPr>
        <p:sp>
          <p:nvSpPr>
            <p:cNvPr id="9" name="object 9"/>
            <p:cNvSpPr/>
            <p:nvPr/>
          </p:nvSpPr>
          <p:spPr>
            <a:xfrm>
              <a:off x="623316" y="1258823"/>
              <a:ext cx="11018520" cy="1948180"/>
            </a:xfrm>
            <a:custGeom>
              <a:avLst/>
              <a:gdLst/>
              <a:ahLst/>
              <a:cxnLst/>
              <a:rect l="l" t="t" r="r" b="b"/>
              <a:pathLst>
                <a:path w="11018520" h="1948180">
                  <a:moveTo>
                    <a:pt x="207264" y="1123188"/>
                  </a:moveTo>
                  <a:lnTo>
                    <a:pt x="108191" y="1123188"/>
                  </a:lnTo>
                  <a:lnTo>
                    <a:pt x="108191" y="1022604"/>
                  </a:lnTo>
                  <a:lnTo>
                    <a:pt x="0" y="1022604"/>
                  </a:lnTo>
                  <a:lnTo>
                    <a:pt x="0" y="1123188"/>
                  </a:lnTo>
                  <a:lnTo>
                    <a:pt x="0" y="1229868"/>
                  </a:lnTo>
                  <a:lnTo>
                    <a:pt x="108191" y="1229868"/>
                  </a:lnTo>
                  <a:lnTo>
                    <a:pt x="207264" y="1229868"/>
                  </a:lnTo>
                  <a:lnTo>
                    <a:pt x="207264" y="1123188"/>
                  </a:lnTo>
                  <a:close/>
                </a:path>
                <a:path w="11018520" h="1948180">
                  <a:moveTo>
                    <a:pt x="243840" y="0"/>
                  </a:moveTo>
                  <a:lnTo>
                    <a:pt x="129540" y="0"/>
                  </a:lnTo>
                  <a:lnTo>
                    <a:pt x="9144" y="0"/>
                  </a:lnTo>
                  <a:lnTo>
                    <a:pt x="7620" y="0"/>
                  </a:lnTo>
                  <a:lnTo>
                    <a:pt x="7620" y="234696"/>
                  </a:lnTo>
                  <a:lnTo>
                    <a:pt x="129540" y="234696"/>
                  </a:lnTo>
                  <a:lnTo>
                    <a:pt x="129540" y="120396"/>
                  </a:lnTo>
                  <a:lnTo>
                    <a:pt x="243840" y="120396"/>
                  </a:lnTo>
                  <a:lnTo>
                    <a:pt x="243840" y="0"/>
                  </a:lnTo>
                  <a:close/>
                </a:path>
                <a:path w="11018520" h="1948180">
                  <a:moveTo>
                    <a:pt x="3429000" y="1830324"/>
                  </a:moveTo>
                  <a:lnTo>
                    <a:pt x="3329940" y="1830324"/>
                  </a:lnTo>
                  <a:lnTo>
                    <a:pt x="3329940" y="1729740"/>
                  </a:lnTo>
                  <a:lnTo>
                    <a:pt x="3221736" y="1729740"/>
                  </a:lnTo>
                  <a:lnTo>
                    <a:pt x="3221736" y="1830324"/>
                  </a:lnTo>
                  <a:lnTo>
                    <a:pt x="3221736" y="1937004"/>
                  </a:lnTo>
                  <a:lnTo>
                    <a:pt x="3329940" y="1937004"/>
                  </a:lnTo>
                  <a:lnTo>
                    <a:pt x="3429000" y="1937004"/>
                  </a:lnTo>
                  <a:lnTo>
                    <a:pt x="3429000" y="1830324"/>
                  </a:lnTo>
                  <a:close/>
                </a:path>
                <a:path w="11018520" h="1948180">
                  <a:moveTo>
                    <a:pt x="8164068" y="1741944"/>
                  </a:moveTo>
                  <a:lnTo>
                    <a:pt x="8057388" y="1741944"/>
                  </a:lnTo>
                  <a:lnTo>
                    <a:pt x="8057388" y="1842528"/>
                  </a:lnTo>
                  <a:lnTo>
                    <a:pt x="7958328" y="1842528"/>
                  </a:lnTo>
                  <a:lnTo>
                    <a:pt x="7958328" y="1947672"/>
                  </a:lnTo>
                  <a:lnTo>
                    <a:pt x="8057388" y="1947672"/>
                  </a:lnTo>
                  <a:lnTo>
                    <a:pt x="8164068" y="1947672"/>
                  </a:lnTo>
                  <a:lnTo>
                    <a:pt x="8164068" y="1842528"/>
                  </a:lnTo>
                  <a:lnTo>
                    <a:pt x="8164068" y="1741944"/>
                  </a:lnTo>
                  <a:close/>
                </a:path>
                <a:path w="11018520" h="1948180">
                  <a:moveTo>
                    <a:pt x="11018520" y="1025652"/>
                  </a:moveTo>
                  <a:lnTo>
                    <a:pt x="10910316" y="1025652"/>
                  </a:lnTo>
                  <a:lnTo>
                    <a:pt x="10910316" y="1126236"/>
                  </a:lnTo>
                  <a:lnTo>
                    <a:pt x="10811256" y="1126236"/>
                  </a:lnTo>
                  <a:lnTo>
                    <a:pt x="10811256" y="1231392"/>
                  </a:lnTo>
                  <a:lnTo>
                    <a:pt x="10910316" y="1231392"/>
                  </a:lnTo>
                  <a:lnTo>
                    <a:pt x="11018520" y="1231392"/>
                  </a:lnTo>
                  <a:lnTo>
                    <a:pt x="11018520" y="1126236"/>
                  </a:lnTo>
                  <a:lnTo>
                    <a:pt x="11018520" y="1025652"/>
                  </a:lnTo>
                  <a:close/>
                </a:path>
                <a:path w="11018520" h="1948180">
                  <a:moveTo>
                    <a:pt x="11018520" y="0"/>
                  </a:moveTo>
                  <a:lnTo>
                    <a:pt x="10896600" y="0"/>
                  </a:lnTo>
                  <a:lnTo>
                    <a:pt x="10783824" y="0"/>
                  </a:lnTo>
                  <a:lnTo>
                    <a:pt x="10783824" y="118872"/>
                  </a:lnTo>
                  <a:lnTo>
                    <a:pt x="10896600" y="118872"/>
                  </a:lnTo>
                  <a:lnTo>
                    <a:pt x="10896600" y="233172"/>
                  </a:lnTo>
                  <a:lnTo>
                    <a:pt x="11018520" y="233172"/>
                  </a:lnTo>
                  <a:lnTo>
                    <a:pt x="11018520" y="118872"/>
                  </a:lnTo>
                  <a:lnTo>
                    <a:pt x="1101852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289804" y="466344"/>
              <a:ext cx="1685544" cy="1053084"/>
            </a:xfrm>
            <a:prstGeom prst="rect">
              <a:avLst/>
            </a:prstGeom>
          </p:spPr>
        </p:pic>
      </p:grpSp>
      <p:pic>
        <p:nvPicPr>
          <p:cNvPr id="13" name="object 13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663696" y="3413759"/>
            <a:ext cx="569976" cy="342900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011668" y="3413759"/>
            <a:ext cx="569976" cy="3429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BF571508-9351-4CA6-B475-E69D6205CE50}"/>
              </a:ext>
            </a:extLst>
          </p:cNvPr>
          <p:cNvSpPr/>
          <p:nvPr/>
        </p:nvSpPr>
        <p:spPr>
          <a:xfrm>
            <a:off x="-52432" y="5334000"/>
            <a:ext cx="10491831" cy="152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1E04DA60-09B0-4ADF-AA02-E47206B62552}"/>
              </a:ext>
            </a:extLst>
          </p:cNvPr>
          <p:cNvSpPr>
            <a:spLocks noGrp="1"/>
          </p:cNvSpPr>
          <p:nvPr>
            <p:ph type="subTitle" idx="4"/>
          </p:nvPr>
        </p:nvSpPr>
        <p:spPr>
          <a:xfrm>
            <a:off x="936858" y="1972255"/>
            <a:ext cx="10569341" cy="830997"/>
          </a:xfrm>
        </p:spPr>
        <p:txBody>
          <a:bodyPr/>
          <a:lstStyle/>
          <a:p>
            <a:pPr marL="285750" indent="-285750">
              <a:buClr>
                <a:schemeClr val="tx1">
                  <a:lumMod val="50000"/>
                  <a:lumOff val="50000"/>
                </a:schemeClr>
              </a:buClr>
              <a:buFont typeface="Calibri" panose="020F0502020204030204" pitchFamily="34" charset="0"/>
              <a:buChar char="-"/>
            </a:pPr>
            <a:r>
              <a:rPr lang="ru-RU" dirty="0"/>
              <a:t>выявление обучающихся с активной жизненной позицией, нестандартным мышлением, творческими способностями, активной социальной позицией, которые не боятся проявлять себя, учиться новому, самосовершенствоваться, менять мир к лучшему.</a:t>
            </a:r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xmlns="" id="{5A06BC43-2DBD-4DE4-90F9-D5C5037A0F5F}"/>
              </a:ext>
            </a:extLst>
          </p:cNvPr>
          <p:cNvSpPr txBox="1">
            <a:spLocks/>
          </p:cNvSpPr>
          <p:nvPr/>
        </p:nvSpPr>
        <p:spPr>
          <a:xfrm>
            <a:off x="874804" y="1524000"/>
            <a:ext cx="10363200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100" b="0" i="0">
                <a:solidFill>
                  <a:srgbClr val="1B62AB"/>
                </a:solidFill>
                <a:latin typeface="Microsoft Sans Serif"/>
                <a:ea typeface="+mj-ea"/>
                <a:cs typeface="Microsoft Sans Serif"/>
              </a:defRPr>
            </a:lvl1pPr>
          </a:lstStyle>
          <a:p>
            <a:r>
              <a:rPr lang="ru-RU" sz="2400" u="sng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Цель конкурса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16950468-0FD6-460B-82A9-775D0A7D3578}"/>
              </a:ext>
            </a:extLst>
          </p:cNvPr>
          <p:cNvSpPr txBox="1"/>
          <p:nvPr/>
        </p:nvSpPr>
        <p:spPr>
          <a:xfrm>
            <a:off x="838200" y="3362727"/>
            <a:ext cx="99822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tx1">
                  <a:lumMod val="50000"/>
                  <a:lumOff val="50000"/>
                </a:schemeClr>
              </a:buClr>
              <a:buFont typeface="Calibri" panose="020F0502020204030204" pitchFamily="34" charset="0"/>
              <a:buChar char="-"/>
            </a:pPr>
            <a:r>
              <a:rPr lang="ru-RU" dirty="0"/>
              <a:t>формирование единого сообщества детей и взрослых на базе образовательных организаций;</a:t>
            </a:r>
          </a:p>
          <a:p>
            <a:pPr marL="285750" indent="-285750">
              <a:buClr>
                <a:schemeClr val="tx1">
                  <a:lumMod val="50000"/>
                  <a:lumOff val="50000"/>
                </a:schemeClr>
              </a:buClr>
              <a:buFont typeface="Calibri" panose="020F0502020204030204" pitchFamily="34" charset="0"/>
              <a:buChar char="-"/>
            </a:pPr>
            <a:r>
              <a:rPr lang="ru-RU" dirty="0"/>
              <a:t>поощрение каждого ребенка, независимо от его успеваемости в образовательной организации, оказание помощи в определении траектории собственного развития;</a:t>
            </a:r>
          </a:p>
          <a:p>
            <a:pPr marL="285750" indent="-285750">
              <a:buClr>
                <a:schemeClr val="tx1">
                  <a:lumMod val="50000"/>
                  <a:lumOff val="50000"/>
                </a:schemeClr>
              </a:buClr>
              <a:buFont typeface="Calibri" panose="020F0502020204030204" pitchFamily="34" charset="0"/>
              <a:buChar char="-"/>
            </a:pPr>
            <a:r>
              <a:rPr lang="ru-RU" dirty="0"/>
              <a:t>обеспечение каждому обучающемуся открытой информационно-образовательной среды в целях создания равных стартовых возможностей для эффективного саморазвития;</a:t>
            </a:r>
          </a:p>
          <a:p>
            <a:pPr marL="285750" indent="-285750">
              <a:buClr>
                <a:schemeClr val="tx1">
                  <a:lumMod val="50000"/>
                  <a:lumOff val="50000"/>
                </a:schemeClr>
              </a:buClr>
              <a:buFont typeface="Calibri" panose="020F0502020204030204" pitchFamily="34" charset="0"/>
              <a:buChar char="-"/>
            </a:pPr>
            <a:r>
              <a:rPr lang="ru-RU" dirty="0"/>
              <a:t>выявление и эффективная поддержка всестороннего развития и реализации способностей обучающихся по основным направлениям конкурса.</a:t>
            </a:r>
          </a:p>
        </p:txBody>
      </p:sp>
      <p:sp>
        <p:nvSpPr>
          <p:cNvPr id="12" name="Заголовок 1">
            <a:extLst>
              <a:ext uri="{FF2B5EF4-FFF2-40B4-BE49-F238E27FC236}">
                <a16:creationId xmlns:a16="http://schemas.microsoft.com/office/drawing/2014/main" xmlns="" id="{0039C1B2-70CB-4251-8F9B-37A4DE121B74}"/>
              </a:ext>
            </a:extLst>
          </p:cNvPr>
          <p:cNvSpPr txBox="1">
            <a:spLocks/>
          </p:cNvSpPr>
          <p:nvPr/>
        </p:nvSpPr>
        <p:spPr>
          <a:xfrm>
            <a:off x="861970" y="2972067"/>
            <a:ext cx="10363200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100" b="0" i="0">
                <a:solidFill>
                  <a:srgbClr val="1B62AB"/>
                </a:solidFill>
                <a:latin typeface="Microsoft Sans Serif"/>
                <a:ea typeface="+mj-ea"/>
                <a:cs typeface="Microsoft Sans Serif"/>
              </a:defRPr>
            </a:lvl1pPr>
          </a:lstStyle>
          <a:p>
            <a:r>
              <a:rPr lang="ru-RU" sz="2400" u="sng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Задачи конкурса</a:t>
            </a:r>
          </a:p>
        </p:txBody>
      </p:sp>
    </p:spTree>
    <p:extLst>
      <p:ext uri="{BB962C8B-B14F-4D97-AF65-F5344CB8AC3E}">
        <p14:creationId xmlns:p14="http://schemas.microsoft.com/office/powerpoint/2010/main" xmlns="" val="17811259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129DD92-195F-463A-B30D-48F8E439BB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2866" y="284810"/>
            <a:ext cx="8815934" cy="1461939"/>
          </a:xfrm>
        </p:spPr>
        <p:txBody>
          <a:bodyPr/>
          <a:lstStyle/>
          <a:p>
            <a:r>
              <a:rPr lang="ru-RU" sz="3200" b="1" spc="-10" dirty="0">
                <a:solidFill>
                  <a:schemeClr val="tx2">
                    <a:lumMod val="60000"/>
                    <a:lumOff val="40000"/>
                  </a:schemeClr>
                </a:solidFill>
                <a:uFill>
                  <a:solidFill>
                    <a:srgbClr val="0462C1"/>
                  </a:solidFill>
                </a:uFill>
                <a:latin typeface="Microsoft Sans Serif"/>
                <a:cs typeface="Microsoft Sans Serif"/>
              </a:rPr>
              <a:t>Сайт конкурса:</a:t>
            </a:r>
            <a:br>
              <a:rPr lang="ru-RU" sz="3200" b="1" spc="-10" dirty="0">
                <a:solidFill>
                  <a:schemeClr val="tx2">
                    <a:lumMod val="60000"/>
                    <a:lumOff val="40000"/>
                  </a:schemeClr>
                </a:solidFill>
                <a:uFill>
                  <a:solidFill>
                    <a:srgbClr val="0462C1"/>
                  </a:solidFill>
                </a:uFill>
                <a:latin typeface="Microsoft Sans Serif"/>
                <a:cs typeface="Microsoft Sans Serif"/>
              </a:rPr>
            </a:br>
            <a:r>
              <a:rPr lang="en-US" sz="3200" b="1" spc="-10" dirty="0">
                <a:solidFill>
                  <a:schemeClr val="tx2">
                    <a:lumMod val="60000"/>
                    <a:lumOff val="40000"/>
                  </a:schemeClr>
                </a:solidFill>
                <a:uFill>
                  <a:solidFill>
                    <a:srgbClr val="0462C1"/>
                  </a:solidFill>
                </a:uFill>
                <a:latin typeface="Microsoft Sans Serif"/>
                <a:cs typeface="Microsoft Sans Serif"/>
                <a:hlinkClick r:id="rId2"/>
              </a:rPr>
              <a:t>https://www.start.bolshayaperemena.online/</a:t>
            </a:r>
            <a:r>
              <a:rPr lang="ru-RU" sz="3200" b="1" spc="-10" dirty="0">
                <a:solidFill>
                  <a:schemeClr val="tx2">
                    <a:lumMod val="60000"/>
                    <a:lumOff val="40000"/>
                  </a:schemeClr>
                </a:solidFill>
                <a:uFill>
                  <a:solidFill>
                    <a:srgbClr val="0462C1"/>
                  </a:solidFill>
                </a:uFill>
                <a:latin typeface="Microsoft Sans Serif"/>
                <a:cs typeface="Microsoft Sans Serif"/>
              </a:rPr>
              <a:t/>
            </a:r>
            <a:br>
              <a:rPr lang="ru-RU" sz="3200" b="1" spc="-10" dirty="0">
                <a:solidFill>
                  <a:schemeClr val="tx2">
                    <a:lumMod val="60000"/>
                    <a:lumOff val="40000"/>
                  </a:schemeClr>
                </a:solidFill>
                <a:uFill>
                  <a:solidFill>
                    <a:srgbClr val="0462C1"/>
                  </a:solidFill>
                </a:uFill>
                <a:latin typeface="Microsoft Sans Serif"/>
                <a:cs typeface="Microsoft Sans Serif"/>
              </a:rPr>
            </a:br>
            <a:endParaRPr lang="ru-RU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DE48AD59-D425-4F88-8F01-FDF7596A050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1412" r="625" b="8889"/>
          <a:stretch/>
        </p:blipFill>
        <p:spPr>
          <a:xfrm>
            <a:off x="0" y="1392250"/>
            <a:ext cx="12115800" cy="546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294748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4571"/>
            <a:ext cx="12191999" cy="6853426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32866" y="284810"/>
            <a:ext cx="5947410" cy="48923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ru-RU" spc="40" dirty="0"/>
              <a:t>Направления</a:t>
            </a:r>
            <a:r>
              <a:rPr spc="350" dirty="0"/>
              <a:t> </a:t>
            </a:r>
            <a:r>
              <a:rPr lang="ru-RU" spc="100" dirty="0"/>
              <a:t>конкурса</a:t>
            </a:r>
            <a:endParaRPr spc="40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AE38646F-0D79-4DEF-B24C-0D4731F6D4E5}"/>
              </a:ext>
            </a:extLst>
          </p:cNvPr>
          <p:cNvSpPr/>
          <p:nvPr/>
        </p:nvSpPr>
        <p:spPr>
          <a:xfrm>
            <a:off x="-52432" y="5641848"/>
            <a:ext cx="12244432" cy="1216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32866" y="1676400"/>
            <a:ext cx="11018520" cy="439674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xmlns="" id="{F5A6F22F-CD97-4815-A29D-CFC6E202B1A2}"/>
              </a:ext>
            </a:extLst>
          </p:cNvPr>
          <p:cNvSpPr/>
          <p:nvPr/>
        </p:nvSpPr>
        <p:spPr>
          <a:xfrm>
            <a:off x="-52432" y="5641848"/>
            <a:ext cx="12244432" cy="1216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32866" y="284810"/>
            <a:ext cx="5205095" cy="497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100" dirty="0"/>
              <a:t>Призовой</a:t>
            </a:r>
            <a:r>
              <a:rPr spc="360" dirty="0"/>
              <a:t> </a:t>
            </a:r>
            <a:r>
              <a:rPr spc="155" dirty="0"/>
              <a:t>фонд</a:t>
            </a:r>
            <a:r>
              <a:rPr spc="340" dirty="0"/>
              <a:t> </a:t>
            </a:r>
            <a:r>
              <a:rPr spc="235" dirty="0"/>
              <a:t>конкурса</a:t>
            </a:r>
          </a:p>
        </p:txBody>
      </p:sp>
      <p:graphicFrame>
        <p:nvGraphicFramePr>
          <p:cNvPr id="3" name="objec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11933248"/>
              </p:ext>
            </p:extLst>
          </p:nvPr>
        </p:nvGraphicFramePr>
        <p:xfrm>
          <a:off x="617536" y="1166875"/>
          <a:ext cx="10355263" cy="505521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4520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45207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45111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55066">
                <a:tc gridSpan="3"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r>
                        <a:rPr sz="10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Школьники</a:t>
                      </a:r>
                      <a:endParaRPr sz="1000" dirty="0">
                        <a:latin typeface="Arial"/>
                        <a:cs typeface="Arial"/>
                      </a:endParaRPr>
                    </a:p>
                  </a:txBody>
                  <a:tcPr marL="0" marR="0" marT="2413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001F5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86467">
                <a:tc>
                  <a:txBody>
                    <a:bodyPr/>
                    <a:lstStyle/>
                    <a:p>
                      <a:pPr algn="ctr">
                        <a:lnSpc>
                          <a:spcPts val="1130"/>
                        </a:lnSpc>
                        <a:spcBef>
                          <a:spcPts val="30"/>
                        </a:spcBef>
                      </a:pPr>
                      <a:r>
                        <a:rPr sz="14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5-7</a:t>
                      </a:r>
                      <a:r>
                        <a:rPr sz="1400" b="1" spc="-4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spc="-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классы</a:t>
                      </a:r>
                      <a:endParaRPr sz="1400" dirty="0">
                        <a:latin typeface="Arial"/>
                        <a:cs typeface="Arial"/>
                      </a:endParaRPr>
                    </a:p>
                  </a:txBody>
                  <a:tcPr marL="0" marR="0" marT="3810" marB="0" anchor="ctr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4E9FD7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ts val="1130"/>
                        </a:lnSpc>
                        <a:spcBef>
                          <a:spcPts val="30"/>
                        </a:spcBef>
                      </a:pPr>
                      <a:r>
                        <a:rPr sz="14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8-9</a:t>
                      </a:r>
                      <a:r>
                        <a:rPr sz="1400" b="1" spc="-4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spc="-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классы</a:t>
                      </a:r>
                      <a:endParaRPr sz="1400" dirty="0">
                        <a:latin typeface="Arial"/>
                        <a:cs typeface="Arial"/>
                      </a:endParaRPr>
                    </a:p>
                  </a:txBody>
                  <a:tcPr marL="0" marR="0" marT="3810" marB="0" anchor="ctr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4DBBC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30"/>
                        </a:lnSpc>
                        <a:spcBef>
                          <a:spcPts val="30"/>
                        </a:spcBef>
                      </a:pPr>
                      <a:r>
                        <a:rPr sz="14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10</a:t>
                      </a:r>
                      <a:r>
                        <a:rPr sz="1400" b="1" spc="-4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spc="-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классы</a:t>
                      </a:r>
                      <a:endParaRPr sz="1400" dirty="0">
                        <a:latin typeface="Arial"/>
                        <a:cs typeface="Arial"/>
                      </a:endParaRPr>
                    </a:p>
                  </a:txBody>
                  <a:tcPr marL="0" marR="0" marT="3810" marB="0" anchor="ctr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358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solidFill>
                      <a:srgbClr val="D2DE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solidFill>
                      <a:srgbClr val="D1ED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51973">
                <a:tc rowSpan="2">
                  <a:txBody>
                    <a:bodyPr/>
                    <a:lstStyle/>
                    <a:p>
                      <a:pPr marL="513080" marR="506095" indent="156845" algn="ctr">
                        <a:lnSpc>
                          <a:spcPct val="114999"/>
                        </a:lnSpc>
                        <a:spcBef>
                          <a:spcPts val="580"/>
                        </a:spcBef>
                      </a:pPr>
                      <a:r>
                        <a:rPr sz="1600" spc="-10" dirty="0">
                          <a:solidFill>
                            <a:srgbClr val="44536A"/>
                          </a:solidFill>
                          <a:latin typeface="Microsoft Sans Serif"/>
                          <a:cs typeface="Microsoft Sans Serif"/>
                        </a:rPr>
                        <a:t>600 </a:t>
                      </a:r>
                      <a:r>
                        <a:rPr sz="1600" spc="-5" dirty="0" err="1">
                          <a:solidFill>
                            <a:srgbClr val="44536A"/>
                          </a:solidFill>
                          <a:latin typeface="Microsoft Sans Serif"/>
                          <a:cs typeface="Microsoft Sans Serif"/>
                        </a:rPr>
                        <a:t>финалистов</a:t>
                      </a:r>
                      <a:r>
                        <a:rPr sz="1600" spc="-5" dirty="0">
                          <a:solidFill>
                            <a:srgbClr val="44536A"/>
                          </a:solidFill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600" spc="-30" dirty="0" err="1">
                          <a:solidFill>
                            <a:srgbClr val="44536A"/>
                          </a:solidFill>
                          <a:latin typeface="Microsoft Sans Serif"/>
                          <a:cs typeface="Microsoft Sans Serif"/>
                        </a:rPr>
                        <a:t>Диплом</a:t>
                      </a:r>
                      <a:r>
                        <a:rPr sz="1600" spc="-25" dirty="0">
                          <a:solidFill>
                            <a:srgbClr val="44536A"/>
                          </a:solidFill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600" spc="-15" dirty="0">
                          <a:solidFill>
                            <a:srgbClr val="44536A"/>
                          </a:solidFill>
                          <a:latin typeface="Microsoft Sans Serif"/>
                          <a:cs typeface="Microsoft Sans Serif"/>
                        </a:rPr>
                        <a:t>«</a:t>
                      </a:r>
                      <a:r>
                        <a:rPr sz="1600" spc="-15" dirty="0" err="1">
                          <a:solidFill>
                            <a:srgbClr val="44536A"/>
                          </a:solidFill>
                          <a:latin typeface="Microsoft Sans Serif"/>
                          <a:cs typeface="Microsoft Sans Serif"/>
                        </a:rPr>
                        <a:t>Финалиста</a:t>
                      </a:r>
                      <a:r>
                        <a:rPr sz="1600" spc="-15" dirty="0">
                          <a:solidFill>
                            <a:srgbClr val="44536A"/>
                          </a:solidFill>
                          <a:latin typeface="Microsoft Sans Serif"/>
                          <a:cs typeface="Microsoft Sans Serif"/>
                        </a:rPr>
                        <a:t>»</a:t>
                      </a:r>
                      <a:endParaRPr lang="ru-RU" sz="1600" spc="-15" dirty="0">
                        <a:solidFill>
                          <a:srgbClr val="44536A"/>
                        </a:solidFill>
                        <a:latin typeface="Microsoft Sans Serif"/>
                        <a:cs typeface="Microsoft Sans Serif"/>
                      </a:endParaRPr>
                    </a:p>
                    <a:p>
                      <a:pPr marL="513080" marR="506095" indent="156845" algn="ctr">
                        <a:lnSpc>
                          <a:spcPct val="114999"/>
                        </a:lnSpc>
                        <a:spcBef>
                          <a:spcPts val="580"/>
                        </a:spcBef>
                      </a:pPr>
                      <a:r>
                        <a:rPr sz="1600" spc="-20" dirty="0" err="1">
                          <a:solidFill>
                            <a:srgbClr val="44536A"/>
                          </a:solidFill>
                          <a:latin typeface="Microsoft Sans Serif"/>
                          <a:cs typeface="Microsoft Sans Serif"/>
                        </a:rPr>
                        <a:t>Путевка</a:t>
                      </a:r>
                      <a:r>
                        <a:rPr sz="1600" spc="10" dirty="0">
                          <a:solidFill>
                            <a:srgbClr val="44536A"/>
                          </a:solidFill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600" spc="-5" dirty="0">
                          <a:solidFill>
                            <a:srgbClr val="44536A"/>
                          </a:solidFill>
                          <a:latin typeface="Microsoft Sans Serif"/>
                          <a:cs typeface="Microsoft Sans Serif"/>
                        </a:rPr>
                        <a:t>в</a:t>
                      </a:r>
                      <a:r>
                        <a:rPr lang="ru-RU" sz="1600" spc="-5" dirty="0">
                          <a:solidFill>
                            <a:srgbClr val="44536A"/>
                          </a:solidFill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600" spc="-40" dirty="0">
                          <a:solidFill>
                            <a:srgbClr val="44536A"/>
                          </a:solidFill>
                          <a:latin typeface="Microsoft Sans Serif"/>
                          <a:cs typeface="Microsoft Sans Serif"/>
                        </a:rPr>
                        <a:t>МДЦ</a:t>
                      </a:r>
                      <a:r>
                        <a:rPr sz="1600" spc="-20" dirty="0">
                          <a:solidFill>
                            <a:srgbClr val="44536A"/>
                          </a:solidFill>
                          <a:latin typeface="Microsoft Sans Serif"/>
                          <a:cs typeface="Microsoft Sans Serif"/>
                        </a:rPr>
                        <a:t> «Артек»</a:t>
                      </a:r>
                      <a:endParaRPr sz="1600" dirty="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736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2D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sz="1600" spc="-10" dirty="0">
                          <a:latin typeface="Microsoft Sans Serif"/>
                          <a:cs typeface="Microsoft Sans Serif"/>
                        </a:rPr>
                        <a:t>3000</a:t>
                      </a:r>
                      <a:r>
                        <a:rPr sz="1600" spc="-4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600" spc="-5" dirty="0">
                          <a:latin typeface="Microsoft Sans Serif"/>
                          <a:cs typeface="Microsoft Sans Serif"/>
                        </a:rPr>
                        <a:t>полуфиналистов</a:t>
                      </a:r>
                      <a:endParaRPr sz="1600" dirty="0">
                        <a:latin typeface="Microsoft Sans Serif"/>
                        <a:cs typeface="Microsoft Sans Serif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1600" spc="-30" dirty="0">
                          <a:latin typeface="Microsoft Sans Serif"/>
                          <a:cs typeface="Microsoft Sans Serif"/>
                        </a:rPr>
                        <a:t>Диплом</a:t>
                      </a:r>
                      <a:r>
                        <a:rPr sz="1600" spc="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600" spc="-15" dirty="0">
                          <a:latin typeface="Microsoft Sans Serif"/>
                          <a:cs typeface="Microsoft Sans Serif"/>
                        </a:rPr>
                        <a:t>«Герой»</a:t>
                      </a:r>
                      <a:endParaRPr sz="1600" dirty="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44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1EDEE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sz="1600" spc="-10" dirty="0">
                          <a:latin typeface="Microsoft Sans Serif"/>
                          <a:cs typeface="Microsoft Sans Serif"/>
                        </a:rPr>
                        <a:t>3000</a:t>
                      </a:r>
                      <a:r>
                        <a:rPr sz="1600" spc="-4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600" spc="-5" dirty="0">
                          <a:latin typeface="Microsoft Sans Serif"/>
                          <a:cs typeface="Microsoft Sans Serif"/>
                        </a:rPr>
                        <a:t>полуфиналистов</a:t>
                      </a:r>
                      <a:endParaRPr sz="1600" dirty="0">
                        <a:latin typeface="Microsoft Sans Serif"/>
                        <a:cs typeface="Microsoft Sans Serif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1600" spc="-15" dirty="0">
                          <a:latin typeface="Microsoft Sans Serif"/>
                          <a:cs typeface="Microsoft Sans Serif"/>
                        </a:rPr>
                        <a:t>Статус</a:t>
                      </a:r>
                      <a:r>
                        <a:rPr sz="1600" spc="3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600" spc="-15" dirty="0">
                          <a:latin typeface="Microsoft Sans Serif"/>
                          <a:cs typeface="Microsoft Sans Serif"/>
                        </a:rPr>
                        <a:t>«Герой»</a:t>
                      </a:r>
                      <a:endParaRPr sz="1600" dirty="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44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8223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736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2DEEE"/>
                    </a:solidFill>
                  </a:tcPr>
                </a:tc>
                <a:tc>
                  <a:txBody>
                    <a:bodyPr/>
                    <a:lstStyle/>
                    <a:p>
                      <a:pPr marL="627380" marR="618490" indent="42545" algn="ctr">
                        <a:lnSpc>
                          <a:spcPct val="114999"/>
                        </a:lnSpc>
                        <a:spcBef>
                          <a:spcPts val="635"/>
                        </a:spcBef>
                      </a:pPr>
                      <a:r>
                        <a:rPr sz="1600" spc="-10" dirty="0">
                          <a:latin typeface="Microsoft Sans Serif"/>
                          <a:cs typeface="Microsoft Sans Serif"/>
                        </a:rPr>
                        <a:t>900 </a:t>
                      </a:r>
                      <a:r>
                        <a:rPr sz="1600" spc="-5" dirty="0">
                          <a:latin typeface="Microsoft Sans Serif"/>
                          <a:cs typeface="Microsoft Sans Serif"/>
                        </a:rPr>
                        <a:t>финалистов </a:t>
                      </a:r>
                      <a:r>
                        <a:rPr sz="160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600" spc="-30" dirty="0">
                          <a:latin typeface="Microsoft Sans Serif"/>
                          <a:cs typeface="Microsoft Sans Serif"/>
                        </a:rPr>
                        <a:t>Диплом</a:t>
                      </a:r>
                      <a:r>
                        <a:rPr sz="1600" spc="-20" dirty="0">
                          <a:latin typeface="Microsoft Sans Serif"/>
                          <a:cs typeface="Microsoft Sans Serif"/>
                        </a:rPr>
                        <a:t> «Звезда»</a:t>
                      </a:r>
                      <a:endParaRPr sz="1600" dirty="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806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1EDEE"/>
                    </a:solidFill>
                  </a:tcPr>
                </a:tc>
                <a:tc>
                  <a:txBody>
                    <a:bodyPr/>
                    <a:lstStyle/>
                    <a:p>
                      <a:pPr marL="671195" algn="ctr">
                        <a:lnSpc>
                          <a:spcPct val="100000"/>
                        </a:lnSpc>
                        <a:spcBef>
                          <a:spcPts val="130"/>
                        </a:spcBef>
                      </a:pPr>
                      <a:r>
                        <a:rPr sz="1600" spc="-10" dirty="0">
                          <a:latin typeface="Microsoft Sans Serif"/>
                          <a:cs typeface="Microsoft Sans Serif"/>
                        </a:rPr>
                        <a:t>900</a:t>
                      </a:r>
                      <a:r>
                        <a:rPr sz="1600" spc="-4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600" spc="-5" dirty="0">
                          <a:latin typeface="Microsoft Sans Serif"/>
                          <a:cs typeface="Microsoft Sans Serif"/>
                        </a:rPr>
                        <a:t>финалистов</a:t>
                      </a:r>
                      <a:endParaRPr sz="1600" dirty="0">
                        <a:latin typeface="Microsoft Sans Serif"/>
                        <a:cs typeface="Microsoft Sans Serif"/>
                      </a:endParaRPr>
                    </a:p>
                    <a:p>
                      <a:pPr marL="146685" marR="137795" indent="93980" algn="ctr">
                        <a:lnSpc>
                          <a:spcPct val="114999"/>
                        </a:lnSpc>
                      </a:pPr>
                      <a:r>
                        <a:rPr sz="1600" spc="-30" dirty="0">
                          <a:latin typeface="Microsoft Sans Serif"/>
                          <a:cs typeface="Microsoft Sans Serif"/>
                        </a:rPr>
                        <a:t>Диплом</a:t>
                      </a:r>
                      <a:r>
                        <a:rPr sz="1600" spc="2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600" spc="-20" dirty="0">
                          <a:latin typeface="Microsoft Sans Serif"/>
                          <a:cs typeface="Microsoft Sans Serif"/>
                        </a:rPr>
                        <a:t>«Звезда»</a:t>
                      </a:r>
                      <a:r>
                        <a:rPr sz="1600" spc="1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600" spc="-5" dirty="0">
                          <a:latin typeface="Microsoft Sans Serif"/>
                          <a:cs typeface="Microsoft Sans Serif"/>
                        </a:rPr>
                        <a:t>+</a:t>
                      </a:r>
                      <a:r>
                        <a:rPr sz="1600" spc="1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600" spc="-5" dirty="0">
                          <a:latin typeface="Microsoft Sans Serif"/>
                          <a:cs typeface="Microsoft Sans Serif"/>
                        </a:rPr>
                        <a:t>5</a:t>
                      </a:r>
                      <a:r>
                        <a:rPr sz="1600" spc="1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600" spc="-5" dirty="0">
                          <a:latin typeface="Microsoft Sans Serif"/>
                          <a:cs typeface="Microsoft Sans Serif"/>
                        </a:rPr>
                        <a:t>баллов</a:t>
                      </a:r>
                      <a:r>
                        <a:rPr sz="1600" spc="2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600" spc="-65" dirty="0">
                          <a:latin typeface="Microsoft Sans Serif"/>
                          <a:cs typeface="Microsoft Sans Serif"/>
                        </a:rPr>
                        <a:t>к </a:t>
                      </a:r>
                      <a:r>
                        <a:rPr sz="1600" spc="-6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600" spc="-10" dirty="0">
                          <a:latin typeface="Microsoft Sans Serif"/>
                          <a:cs typeface="Microsoft Sans Serif"/>
                        </a:rPr>
                        <a:t>портфолио</a:t>
                      </a:r>
                      <a:r>
                        <a:rPr sz="1600" spc="2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600" spc="-10" dirty="0">
                          <a:latin typeface="Microsoft Sans Serif"/>
                          <a:cs typeface="Microsoft Sans Serif"/>
                        </a:rPr>
                        <a:t>при</a:t>
                      </a:r>
                      <a:r>
                        <a:rPr sz="1600" spc="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600" spc="-10" dirty="0">
                          <a:latin typeface="Microsoft Sans Serif"/>
                          <a:cs typeface="Microsoft Sans Serif"/>
                        </a:rPr>
                        <a:t>поступлении</a:t>
                      </a:r>
                      <a:r>
                        <a:rPr sz="1600" spc="4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600" spc="-5" dirty="0">
                          <a:latin typeface="Microsoft Sans Serif"/>
                          <a:cs typeface="Microsoft Sans Serif"/>
                        </a:rPr>
                        <a:t>в</a:t>
                      </a:r>
                      <a:r>
                        <a:rPr sz="1600" spc="1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600" spc="-30" dirty="0">
                          <a:latin typeface="Microsoft Sans Serif"/>
                          <a:cs typeface="Microsoft Sans Serif"/>
                        </a:rPr>
                        <a:t>вуз</a:t>
                      </a:r>
                      <a:endParaRPr sz="1600" dirty="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165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6747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600" dirty="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1614"/>
                        </a:lnSpc>
                      </a:pPr>
                      <a:r>
                        <a:rPr sz="1600" b="1" spc="-5" dirty="0">
                          <a:latin typeface="Arial"/>
                          <a:cs typeface="Arial"/>
                        </a:rPr>
                        <a:t>30</a:t>
                      </a:r>
                      <a:r>
                        <a:rPr sz="1600" b="1" dirty="0">
                          <a:latin typeface="Arial"/>
                          <a:cs typeface="Arial"/>
                        </a:rPr>
                        <a:t>0</a:t>
                      </a:r>
                      <a:r>
                        <a:rPr sz="1600" b="1" spc="-1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b="1" spc="-5" dirty="0">
                          <a:latin typeface="Arial"/>
                          <a:cs typeface="Arial"/>
                        </a:rPr>
                        <a:t>п</a:t>
                      </a:r>
                      <a:r>
                        <a:rPr sz="1600" b="1" dirty="0">
                          <a:latin typeface="Arial"/>
                          <a:cs typeface="Arial"/>
                        </a:rPr>
                        <a:t>об</a:t>
                      </a:r>
                      <a:r>
                        <a:rPr sz="1600" b="1" spc="5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1600" b="1" spc="-10" dirty="0">
                          <a:latin typeface="Arial"/>
                          <a:cs typeface="Arial"/>
                        </a:rPr>
                        <a:t>ди</a:t>
                      </a:r>
                      <a:r>
                        <a:rPr sz="1600" b="1" spc="-15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1600" b="1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1600" b="1" spc="-10" dirty="0">
                          <a:latin typeface="Arial"/>
                          <a:cs typeface="Arial"/>
                        </a:rPr>
                        <a:t>л</a:t>
                      </a:r>
                      <a:r>
                        <a:rPr sz="1600" b="1" dirty="0">
                          <a:latin typeface="Arial"/>
                          <a:cs typeface="Arial"/>
                        </a:rPr>
                        <a:t>ей</a:t>
                      </a:r>
                      <a:endParaRPr sz="1600" dirty="0">
                        <a:latin typeface="Arial"/>
                        <a:cs typeface="Arial"/>
                      </a:endParaRPr>
                    </a:p>
                  </a:txBody>
                  <a:tcPr marL="0" marR="0" marT="57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solidFill>
                      <a:srgbClr val="D2D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1600" b="1" spc="-5" dirty="0">
                          <a:latin typeface="Arial"/>
                          <a:cs typeface="Arial"/>
                        </a:rPr>
                        <a:t>300</a:t>
                      </a:r>
                      <a:r>
                        <a:rPr sz="1600" b="1" spc="-5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b="1" spc="-5" dirty="0">
                          <a:latin typeface="Arial"/>
                          <a:cs typeface="Arial"/>
                        </a:rPr>
                        <a:t>победителей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69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solidFill>
                      <a:srgbClr val="D1EDEE"/>
                    </a:solidFill>
                  </a:tcPr>
                </a:tc>
                <a:tc>
                  <a:txBody>
                    <a:bodyPr/>
                    <a:lstStyle/>
                    <a:p>
                      <a:pPr marL="487680" algn="ctr">
                        <a:lnSpc>
                          <a:spcPct val="100000"/>
                        </a:lnSpc>
                        <a:spcBef>
                          <a:spcPts val="745"/>
                        </a:spcBef>
                      </a:pPr>
                      <a:r>
                        <a:rPr sz="1600" b="1" spc="-5" dirty="0">
                          <a:latin typeface="Arial"/>
                          <a:cs typeface="Arial"/>
                        </a:rPr>
                        <a:t>30</a:t>
                      </a:r>
                      <a:r>
                        <a:rPr sz="1600" b="1" dirty="0">
                          <a:latin typeface="Arial"/>
                          <a:cs typeface="Arial"/>
                        </a:rPr>
                        <a:t>0</a:t>
                      </a:r>
                      <a:r>
                        <a:rPr sz="1600" b="1" spc="-7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b="1" spc="-5" dirty="0">
                          <a:latin typeface="Arial"/>
                          <a:cs typeface="Arial"/>
                        </a:rPr>
                        <a:t>п</a:t>
                      </a:r>
                      <a:r>
                        <a:rPr sz="1600" b="1" dirty="0">
                          <a:latin typeface="Arial"/>
                          <a:cs typeface="Arial"/>
                        </a:rPr>
                        <a:t>об</a:t>
                      </a:r>
                      <a:r>
                        <a:rPr sz="1600" b="1" spc="5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1600" b="1" spc="-10" dirty="0">
                          <a:latin typeface="Arial"/>
                          <a:cs typeface="Arial"/>
                        </a:rPr>
                        <a:t>ди</a:t>
                      </a:r>
                      <a:r>
                        <a:rPr sz="1600" b="1" spc="-15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1600" b="1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1600" b="1" spc="-10" dirty="0">
                          <a:latin typeface="Arial"/>
                          <a:cs typeface="Arial"/>
                        </a:rPr>
                        <a:t>л</a:t>
                      </a:r>
                      <a:r>
                        <a:rPr sz="1600" b="1" dirty="0">
                          <a:latin typeface="Arial"/>
                          <a:cs typeface="Arial"/>
                        </a:rPr>
                        <a:t>ей</a:t>
                      </a:r>
                      <a:endParaRPr sz="1600" dirty="0">
                        <a:latin typeface="Arial"/>
                        <a:cs typeface="Arial"/>
                      </a:endParaRPr>
                    </a:p>
                    <a:p>
                      <a:pPr marL="475615" algn="ctr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sz="1600" spc="-30" dirty="0">
                          <a:latin typeface="Microsoft Sans Serif"/>
                          <a:cs typeface="Microsoft Sans Serif"/>
                        </a:rPr>
                        <a:t>Диплом</a:t>
                      </a:r>
                      <a:r>
                        <a:rPr sz="160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600" spc="-10" dirty="0">
                          <a:latin typeface="Microsoft Sans Serif"/>
                          <a:cs typeface="Microsoft Sans Serif"/>
                        </a:rPr>
                        <a:t>«Победителя»</a:t>
                      </a:r>
                      <a:endParaRPr sz="1600" dirty="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946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58095">
                <a:tc>
                  <a:txBody>
                    <a:bodyPr/>
                    <a:lstStyle/>
                    <a:p>
                      <a:pPr marL="360045" marR="354330" indent="114300" algn="ctr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1600" spc="-30" dirty="0">
                          <a:solidFill>
                            <a:srgbClr val="44536A"/>
                          </a:solidFill>
                          <a:latin typeface="Microsoft Sans Serif"/>
                          <a:cs typeface="Microsoft Sans Serif"/>
                        </a:rPr>
                        <a:t>Диплом</a:t>
                      </a:r>
                      <a:r>
                        <a:rPr sz="1600" spc="20" dirty="0">
                          <a:solidFill>
                            <a:srgbClr val="44536A"/>
                          </a:solidFill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600" spc="-10" dirty="0">
                          <a:solidFill>
                            <a:srgbClr val="44536A"/>
                          </a:solidFill>
                          <a:latin typeface="Microsoft Sans Serif"/>
                          <a:cs typeface="Microsoft Sans Serif"/>
                        </a:rPr>
                        <a:t>«Победителя» </a:t>
                      </a:r>
                      <a:r>
                        <a:rPr sz="1600" spc="-5" dirty="0">
                          <a:solidFill>
                            <a:srgbClr val="44536A"/>
                          </a:solidFill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600" spc="-15" dirty="0">
                          <a:solidFill>
                            <a:srgbClr val="44536A"/>
                          </a:solidFill>
                          <a:latin typeface="Microsoft Sans Serif"/>
                          <a:cs typeface="Microsoft Sans Serif"/>
                        </a:rPr>
                        <a:t>Участники</a:t>
                      </a:r>
                      <a:r>
                        <a:rPr sz="1600" spc="15" dirty="0">
                          <a:solidFill>
                            <a:srgbClr val="44536A"/>
                          </a:solidFill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600" spc="-10" dirty="0" err="1">
                          <a:solidFill>
                            <a:srgbClr val="44536A"/>
                          </a:solidFill>
                          <a:latin typeface="Microsoft Sans Serif"/>
                          <a:cs typeface="Microsoft Sans Serif"/>
                        </a:rPr>
                        <a:t>путешествия</a:t>
                      </a:r>
                      <a:r>
                        <a:rPr sz="1600" spc="30" dirty="0">
                          <a:solidFill>
                            <a:srgbClr val="44536A"/>
                          </a:solidFill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600" spc="-10" dirty="0" err="1">
                          <a:solidFill>
                            <a:srgbClr val="44536A"/>
                          </a:solidFill>
                          <a:latin typeface="Microsoft Sans Serif"/>
                          <a:cs typeface="Microsoft Sans Serif"/>
                        </a:rPr>
                        <a:t>по</a:t>
                      </a:r>
                      <a:endParaRPr lang="ru-RU" sz="1600" spc="-10" dirty="0">
                        <a:solidFill>
                          <a:srgbClr val="44536A"/>
                        </a:solidFill>
                        <a:latin typeface="Microsoft Sans Serif"/>
                        <a:cs typeface="Microsoft Sans Serif"/>
                      </a:endParaRPr>
                    </a:p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spc="-15" dirty="0">
                          <a:solidFill>
                            <a:srgbClr val="44536A"/>
                          </a:solidFill>
                          <a:latin typeface="Microsoft Sans Serif"/>
                          <a:cs typeface="Microsoft Sans Serif"/>
                        </a:rPr>
                        <a:t>маршруту</a:t>
                      </a:r>
                      <a:r>
                        <a:rPr lang="ru-RU" sz="1600" spc="30" dirty="0">
                          <a:solidFill>
                            <a:srgbClr val="44536A"/>
                          </a:solidFill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lang="ru-RU" sz="1600" spc="-15" dirty="0">
                          <a:solidFill>
                            <a:srgbClr val="44536A"/>
                          </a:solidFill>
                          <a:latin typeface="Microsoft Sans Serif"/>
                          <a:cs typeface="Microsoft Sans Serif"/>
                        </a:rPr>
                        <a:t>«Москва</a:t>
                      </a:r>
                      <a:r>
                        <a:rPr lang="ru-RU" sz="1600" spc="15" dirty="0">
                          <a:solidFill>
                            <a:srgbClr val="44536A"/>
                          </a:solidFill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lang="ru-RU" sz="1600" spc="-5" dirty="0">
                          <a:solidFill>
                            <a:srgbClr val="44536A"/>
                          </a:solidFill>
                          <a:latin typeface="Microsoft Sans Serif"/>
                          <a:cs typeface="Microsoft Sans Serif"/>
                        </a:rPr>
                        <a:t>-</a:t>
                      </a:r>
                      <a:r>
                        <a:rPr lang="ru-RU" sz="1600" spc="10" dirty="0">
                          <a:solidFill>
                            <a:srgbClr val="44536A"/>
                          </a:solidFill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lang="ru-RU" sz="1600" spc="-15" dirty="0">
                          <a:solidFill>
                            <a:srgbClr val="44536A"/>
                          </a:solidFill>
                          <a:latin typeface="Microsoft Sans Serif"/>
                          <a:cs typeface="Microsoft Sans Serif"/>
                        </a:rPr>
                        <a:t>Владивосток»</a:t>
                      </a:r>
                      <a:r>
                        <a:rPr lang="ru-RU" sz="1600" spc="50" dirty="0">
                          <a:solidFill>
                            <a:srgbClr val="44536A"/>
                          </a:solidFill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lang="ru-RU" sz="1600" spc="-5" dirty="0">
                          <a:solidFill>
                            <a:srgbClr val="44536A"/>
                          </a:solidFill>
                          <a:latin typeface="Microsoft Sans Serif"/>
                          <a:cs typeface="Microsoft Sans Serif"/>
                        </a:rPr>
                        <a:t>и </a:t>
                      </a:r>
                      <a:r>
                        <a:rPr lang="ru-RU" sz="1600" spc="-15" dirty="0">
                          <a:solidFill>
                            <a:srgbClr val="44536A"/>
                          </a:solidFill>
                          <a:latin typeface="Microsoft Sans Serif"/>
                          <a:cs typeface="Microsoft Sans Serif"/>
                        </a:rPr>
                        <a:t>«Владивосток</a:t>
                      </a:r>
                      <a:r>
                        <a:rPr lang="ru-RU" sz="1600" spc="40" dirty="0">
                          <a:solidFill>
                            <a:srgbClr val="44536A"/>
                          </a:solidFill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lang="ru-RU" sz="1600" spc="-5" dirty="0">
                          <a:solidFill>
                            <a:srgbClr val="44536A"/>
                          </a:solidFill>
                          <a:latin typeface="Microsoft Sans Serif"/>
                          <a:cs typeface="Microsoft Sans Serif"/>
                        </a:rPr>
                        <a:t>- </a:t>
                      </a:r>
                      <a:r>
                        <a:rPr lang="ru-RU" sz="1600" spc="-15" dirty="0">
                          <a:solidFill>
                            <a:srgbClr val="44536A"/>
                          </a:solidFill>
                          <a:latin typeface="Microsoft Sans Serif"/>
                          <a:cs typeface="Microsoft Sans Serif"/>
                        </a:rPr>
                        <a:t>Москва»</a:t>
                      </a:r>
                      <a:endParaRPr lang="ru-RU" sz="1600" dirty="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19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solidFill>
                      <a:srgbClr val="D2D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0"/>
                        </a:lnSpc>
                      </a:pPr>
                      <a:r>
                        <a:rPr sz="1600" spc="-30" dirty="0">
                          <a:latin typeface="Microsoft Sans Serif"/>
                          <a:cs typeface="Microsoft Sans Serif"/>
                        </a:rPr>
                        <a:t>Диплом</a:t>
                      </a:r>
                      <a:r>
                        <a:rPr sz="1600" spc="1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600" spc="-10" dirty="0">
                          <a:latin typeface="Microsoft Sans Serif"/>
                          <a:cs typeface="Microsoft Sans Serif"/>
                        </a:rPr>
                        <a:t>«Победителя»</a:t>
                      </a:r>
                      <a:endParaRPr sz="1600" dirty="0">
                        <a:latin typeface="Microsoft Sans Serif"/>
                        <a:cs typeface="Microsoft Sans Serif"/>
                      </a:endParaRPr>
                    </a:p>
                    <a:p>
                      <a:pPr algn="ctr">
                        <a:lnSpc>
                          <a:spcPts val="1639"/>
                        </a:lnSpc>
                        <a:spcBef>
                          <a:spcPts val="200"/>
                        </a:spcBef>
                      </a:pPr>
                      <a:r>
                        <a:rPr sz="1600" b="1" spc="-5" dirty="0">
                          <a:latin typeface="Arial"/>
                          <a:cs typeface="Arial"/>
                        </a:rPr>
                        <a:t>200</a:t>
                      </a:r>
                      <a:r>
                        <a:rPr sz="1600" b="1" spc="-9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b="1" spc="-5" dirty="0">
                          <a:latin typeface="Arial"/>
                          <a:cs typeface="Arial"/>
                        </a:rPr>
                        <a:t>тыс.</a:t>
                      </a:r>
                      <a:r>
                        <a:rPr sz="1600" b="1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b="1" spc="-15" dirty="0" err="1">
                          <a:latin typeface="Arial"/>
                          <a:cs typeface="Arial"/>
                        </a:rPr>
                        <a:t>руб</a:t>
                      </a:r>
                      <a:r>
                        <a:rPr sz="1600" b="1" spc="-15" dirty="0">
                          <a:latin typeface="Arial"/>
                          <a:cs typeface="Arial"/>
                        </a:rPr>
                        <a:t>.</a:t>
                      </a:r>
                      <a:endParaRPr lang="ru-RU" sz="1600" b="1" spc="-15" dirty="0">
                        <a:latin typeface="Arial"/>
                        <a:cs typeface="Arial"/>
                      </a:endParaRPr>
                    </a:p>
                    <a:p>
                      <a:pPr marL="0" marR="0" lvl="0" indent="0" algn="ctr" defTabSz="914400" eaLnBrk="1" fontAlgn="auto" latinLnBrk="0" hangingPunct="1">
                        <a:lnSpc>
                          <a:spcPts val="1639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spc="-10" dirty="0">
                          <a:latin typeface="Microsoft Sans Serif"/>
                          <a:cs typeface="Microsoft Sans Serif"/>
                        </a:rPr>
                        <a:t>на</a:t>
                      </a:r>
                      <a:r>
                        <a:rPr lang="ru-RU" sz="160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lang="ru-RU" sz="1600" spc="-10" dirty="0">
                          <a:latin typeface="Microsoft Sans Serif"/>
                          <a:cs typeface="Microsoft Sans Serif"/>
                        </a:rPr>
                        <a:t>приобретение</a:t>
                      </a:r>
                      <a:r>
                        <a:rPr lang="ru-RU" sz="160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lang="ru-RU" sz="1600" spc="-10" dirty="0">
                          <a:latin typeface="Microsoft Sans Serif"/>
                          <a:cs typeface="Microsoft Sans Serif"/>
                        </a:rPr>
                        <a:t>оборудования</a:t>
                      </a:r>
                      <a:r>
                        <a:rPr lang="ru-RU" sz="1600" spc="4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lang="ru-RU" sz="1600" spc="-5" dirty="0">
                          <a:latin typeface="Microsoft Sans Serif"/>
                          <a:cs typeface="Microsoft Sans Serif"/>
                        </a:rPr>
                        <a:t>и техники</a:t>
                      </a:r>
                      <a:endParaRPr lang="ru-RU" sz="1600" dirty="0">
                        <a:latin typeface="Microsoft Sans Serif"/>
                        <a:cs typeface="Microsoft Sans Serif"/>
                      </a:endParaRPr>
                    </a:p>
                    <a:p>
                      <a:pPr algn="ctr">
                        <a:lnSpc>
                          <a:spcPts val="1639"/>
                        </a:lnSpc>
                        <a:spcBef>
                          <a:spcPts val="200"/>
                        </a:spcBef>
                      </a:pPr>
                      <a:endParaRPr sz="16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solidFill>
                      <a:srgbClr val="D1ED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20"/>
                        </a:lnSpc>
                      </a:pPr>
                      <a:r>
                        <a:rPr sz="1600" b="1" dirty="0">
                          <a:latin typeface="Arial"/>
                          <a:cs typeface="Arial"/>
                        </a:rPr>
                        <a:t>1</a:t>
                      </a:r>
                      <a:r>
                        <a:rPr sz="1600" b="1" spc="-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b="1" dirty="0">
                          <a:latin typeface="Arial"/>
                          <a:cs typeface="Arial"/>
                        </a:rPr>
                        <a:t>млн</a:t>
                      </a:r>
                      <a:r>
                        <a:rPr sz="16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b="1" spc="-20" dirty="0">
                          <a:latin typeface="Arial"/>
                          <a:cs typeface="Arial"/>
                        </a:rPr>
                        <a:t>руб.</a:t>
                      </a:r>
                      <a:endParaRPr sz="1600" dirty="0">
                        <a:latin typeface="Arial"/>
                        <a:cs typeface="Arial"/>
                      </a:endParaRPr>
                    </a:p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229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sz="1600" spc="-10" dirty="0">
                          <a:latin typeface="Microsoft Sans Serif"/>
                          <a:cs typeface="Microsoft Sans Serif"/>
                        </a:rPr>
                        <a:t>на</a:t>
                      </a:r>
                      <a:r>
                        <a:rPr sz="1600" spc="1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600" spc="-15" dirty="0">
                          <a:latin typeface="Microsoft Sans Serif"/>
                          <a:cs typeface="Microsoft Sans Serif"/>
                        </a:rPr>
                        <a:t>обучение</a:t>
                      </a:r>
                      <a:r>
                        <a:rPr sz="1600" spc="4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600" spc="-5" dirty="0">
                          <a:latin typeface="Microsoft Sans Serif"/>
                          <a:cs typeface="Microsoft Sans Serif"/>
                        </a:rPr>
                        <a:t>в</a:t>
                      </a:r>
                      <a:r>
                        <a:rPr sz="1600" spc="1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600" spc="-25" dirty="0">
                          <a:latin typeface="Microsoft Sans Serif"/>
                          <a:cs typeface="Microsoft Sans Serif"/>
                        </a:rPr>
                        <a:t>вузе,</a:t>
                      </a:r>
                      <a:r>
                        <a:rPr sz="1600" spc="4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600" spc="-10" dirty="0" err="1">
                          <a:latin typeface="Microsoft Sans Serif"/>
                          <a:cs typeface="Microsoft Sans Serif"/>
                        </a:rPr>
                        <a:t>приобретение</a:t>
                      </a:r>
                      <a:r>
                        <a:rPr lang="ru-RU" sz="1600" spc="-10" dirty="0">
                          <a:latin typeface="Microsoft Sans Serif"/>
                          <a:cs typeface="Microsoft Sans Serif"/>
                        </a:rPr>
                        <a:t> оборудования</a:t>
                      </a:r>
                      <a:r>
                        <a:rPr lang="ru-RU" sz="1600" spc="2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lang="ru-RU" sz="1600" spc="-5" dirty="0">
                          <a:latin typeface="Microsoft Sans Serif"/>
                          <a:cs typeface="Microsoft Sans Serif"/>
                        </a:rPr>
                        <a:t>и </a:t>
                      </a:r>
                      <a:r>
                        <a:rPr lang="ru-RU" sz="1600" spc="-15" dirty="0">
                          <a:latin typeface="Microsoft Sans Serif"/>
                          <a:cs typeface="Microsoft Sans Serif"/>
                        </a:rPr>
                        <a:t>техники</a:t>
                      </a:r>
                      <a:r>
                        <a:rPr lang="ru-RU" sz="1600" spc="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lang="ru-RU" sz="1600" spc="-5" dirty="0">
                          <a:latin typeface="Microsoft Sans Serif"/>
                          <a:cs typeface="Microsoft Sans Serif"/>
                        </a:rPr>
                        <a:t>для </a:t>
                      </a:r>
                      <a:r>
                        <a:rPr lang="ru-RU" sz="1600" spc="-15" dirty="0">
                          <a:latin typeface="Microsoft Sans Serif"/>
                          <a:cs typeface="Microsoft Sans Serif"/>
                        </a:rPr>
                        <a:t>обучения</a:t>
                      </a:r>
                      <a:r>
                        <a:rPr lang="ru-RU" sz="1600" spc="2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lang="ru-RU" sz="1600" spc="-10" dirty="0">
                          <a:latin typeface="Microsoft Sans Serif"/>
                          <a:cs typeface="Microsoft Sans Serif"/>
                        </a:rPr>
                        <a:t>по </a:t>
                      </a:r>
                      <a:r>
                        <a:rPr lang="ru-RU" sz="1600" spc="-5" dirty="0">
                          <a:latin typeface="Microsoft Sans Serif"/>
                          <a:cs typeface="Microsoft Sans Serif"/>
                        </a:rPr>
                        <a:t>специальности, </a:t>
                      </a:r>
                      <a:r>
                        <a:rPr lang="ru-RU" sz="1600" spc="-10" dirty="0">
                          <a:latin typeface="Microsoft Sans Serif"/>
                          <a:cs typeface="Microsoft Sans Serif"/>
                        </a:rPr>
                        <a:t>реализацию</a:t>
                      </a:r>
                      <a:r>
                        <a:rPr lang="ru-RU" sz="1600" spc="2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lang="ru-RU" sz="1600" spc="-5" dirty="0">
                          <a:latin typeface="Microsoft Sans Serif"/>
                          <a:cs typeface="Microsoft Sans Serif"/>
                        </a:rPr>
                        <a:t>собственного</a:t>
                      </a:r>
                      <a:r>
                        <a:rPr lang="ru-RU" sz="1600" spc="-1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lang="ru-RU" sz="1600" spc="-20" dirty="0">
                          <a:latin typeface="Microsoft Sans Serif"/>
                          <a:cs typeface="Microsoft Sans Serif"/>
                        </a:rPr>
                        <a:t>проекта</a:t>
                      </a:r>
                      <a:endParaRPr lang="ru-RU" sz="1600" dirty="0">
                        <a:latin typeface="Microsoft Sans Serif"/>
                        <a:cs typeface="Microsoft Sans Serif"/>
                      </a:endParaRPr>
                    </a:p>
                    <a:p>
                      <a:pPr algn="ctr">
                        <a:lnSpc>
                          <a:spcPts val="1105"/>
                        </a:lnSpc>
                        <a:spcBef>
                          <a:spcPts val="229"/>
                        </a:spcBef>
                      </a:pPr>
                      <a:endParaRPr sz="1600" dirty="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Прямоугольник 51">
            <a:extLst>
              <a:ext uri="{FF2B5EF4-FFF2-40B4-BE49-F238E27FC236}">
                <a16:creationId xmlns:a16="http://schemas.microsoft.com/office/drawing/2014/main" xmlns="" id="{F65B4C2A-2B72-49B2-B9BF-2E77B9165B92}"/>
              </a:ext>
            </a:extLst>
          </p:cNvPr>
          <p:cNvSpPr/>
          <p:nvPr/>
        </p:nvSpPr>
        <p:spPr>
          <a:xfrm>
            <a:off x="-52432" y="5641848"/>
            <a:ext cx="12244432" cy="1216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object 2"/>
          <p:cNvSpPr/>
          <p:nvPr/>
        </p:nvSpPr>
        <p:spPr>
          <a:xfrm>
            <a:off x="7415021" y="3576828"/>
            <a:ext cx="0" cy="170815"/>
          </a:xfrm>
          <a:custGeom>
            <a:avLst/>
            <a:gdLst/>
            <a:ahLst/>
            <a:cxnLst/>
            <a:rect l="l" t="t" r="r" b="b"/>
            <a:pathLst>
              <a:path h="170814">
                <a:moveTo>
                  <a:pt x="0" y="0"/>
                </a:moveTo>
                <a:lnTo>
                  <a:pt x="0" y="170687"/>
                </a:lnTo>
              </a:path>
            </a:pathLst>
          </a:custGeom>
          <a:ln w="38100">
            <a:solidFill>
              <a:srgbClr val="24275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2881883" y="1368552"/>
            <a:ext cx="5020310" cy="1657350"/>
            <a:chOff x="2881883" y="1368552"/>
            <a:chExt cx="5020310" cy="1657350"/>
          </a:xfrm>
        </p:grpSpPr>
        <p:sp>
          <p:nvSpPr>
            <p:cNvPr id="4" name="object 4"/>
            <p:cNvSpPr/>
            <p:nvPr/>
          </p:nvSpPr>
          <p:spPr>
            <a:xfrm>
              <a:off x="7415022" y="2852166"/>
              <a:ext cx="0" cy="154940"/>
            </a:xfrm>
            <a:custGeom>
              <a:avLst/>
              <a:gdLst/>
              <a:ahLst/>
              <a:cxnLst/>
              <a:rect l="l" t="t" r="r" b="b"/>
              <a:pathLst>
                <a:path h="154939">
                  <a:moveTo>
                    <a:pt x="0" y="0"/>
                  </a:moveTo>
                  <a:lnTo>
                    <a:pt x="0" y="154686"/>
                  </a:lnTo>
                </a:path>
              </a:pathLst>
            </a:custGeom>
            <a:ln w="38100">
              <a:solidFill>
                <a:srgbClr val="2427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2881883" y="1368552"/>
              <a:ext cx="5020310" cy="789940"/>
            </a:xfrm>
            <a:custGeom>
              <a:avLst/>
              <a:gdLst/>
              <a:ahLst/>
              <a:cxnLst/>
              <a:rect l="l" t="t" r="r" b="b"/>
              <a:pathLst>
                <a:path w="5020309" h="789939">
                  <a:moveTo>
                    <a:pt x="0" y="789432"/>
                  </a:moveTo>
                  <a:lnTo>
                    <a:pt x="5020056" y="789432"/>
                  </a:lnTo>
                  <a:lnTo>
                    <a:pt x="5020056" y="0"/>
                  </a:lnTo>
                  <a:lnTo>
                    <a:pt x="0" y="0"/>
                  </a:lnTo>
                  <a:lnTo>
                    <a:pt x="0" y="789432"/>
                  </a:lnTo>
                  <a:close/>
                </a:path>
              </a:pathLst>
            </a:custGeom>
            <a:solidFill>
              <a:srgbClr val="F0874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632866" y="284810"/>
            <a:ext cx="8677251" cy="86619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ts val="3535"/>
              </a:lnSpc>
              <a:spcBef>
                <a:spcPts val="95"/>
              </a:spcBef>
            </a:pPr>
            <a:r>
              <a:rPr spc="40" dirty="0"/>
              <a:t>Этапы</a:t>
            </a:r>
            <a:r>
              <a:rPr spc="355" dirty="0"/>
              <a:t> </a:t>
            </a:r>
            <a:r>
              <a:rPr spc="200" dirty="0" err="1"/>
              <a:t>Конкурса</a:t>
            </a:r>
            <a:r>
              <a:rPr spc="360" dirty="0"/>
              <a:t> </a:t>
            </a:r>
            <a:r>
              <a:rPr lang="ru-RU" spc="360" dirty="0"/>
              <a:t/>
            </a:r>
            <a:br>
              <a:rPr lang="ru-RU" spc="360" dirty="0"/>
            </a:br>
            <a:r>
              <a:rPr sz="2400" b="1" spc="229" dirty="0" err="1"/>
              <a:t>для</a:t>
            </a:r>
            <a:r>
              <a:rPr sz="2400" b="1" spc="360" dirty="0"/>
              <a:t> </a:t>
            </a:r>
            <a:r>
              <a:rPr sz="2400" b="1" spc="195" dirty="0" err="1"/>
              <a:t>школьников</a:t>
            </a:r>
            <a:r>
              <a:rPr lang="ru-RU" sz="2400" b="1" spc="195" dirty="0"/>
              <a:t> </a:t>
            </a:r>
            <a:r>
              <a:rPr sz="2400" b="1" spc="130" dirty="0"/>
              <a:t>5-7</a:t>
            </a:r>
            <a:r>
              <a:rPr sz="2400" b="1" spc="315" dirty="0"/>
              <a:t> </a:t>
            </a:r>
            <a:r>
              <a:rPr sz="2400" b="1" spc="204" dirty="0"/>
              <a:t>классов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623316" y="1367026"/>
            <a:ext cx="1694941" cy="789939"/>
          </a:xfrm>
          <a:prstGeom prst="rect">
            <a:avLst/>
          </a:prstGeom>
          <a:solidFill>
            <a:srgbClr val="F0874A"/>
          </a:solidFill>
        </p:spPr>
        <p:txBody>
          <a:bodyPr vert="horz" wrap="square" lIns="0" tIns="0" rIns="0" bIns="0" rtlCol="0">
            <a:noAutofit/>
          </a:bodyPr>
          <a:lstStyle/>
          <a:p>
            <a:pPr marL="132080">
              <a:lnSpc>
                <a:spcPct val="100000"/>
              </a:lnSpc>
            </a:pPr>
            <a:r>
              <a:rPr sz="1800" b="1" spc="-15" dirty="0" err="1">
                <a:solidFill>
                  <a:srgbClr val="FFFFFF"/>
                </a:solidFill>
                <a:latin typeface="Arial"/>
                <a:cs typeface="Arial"/>
              </a:rPr>
              <a:t>Регистрация</a:t>
            </a:r>
            <a:endParaRPr lang="ru-RU" sz="1800" b="1" spc="-15" dirty="0">
              <a:solidFill>
                <a:srgbClr val="FFFFFF"/>
              </a:solidFill>
              <a:latin typeface="Arial"/>
              <a:cs typeface="Arial"/>
            </a:endParaRPr>
          </a:p>
          <a:p>
            <a:pPr marL="132080">
              <a:lnSpc>
                <a:spcPct val="100000"/>
              </a:lnSpc>
            </a:pPr>
            <a:r>
              <a:rPr lang="ru-RU" sz="1400" spc="-15" dirty="0">
                <a:solidFill>
                  <a:srgbClr val="FFFFFF"/>
                </a:solidFill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Привлечение наставника</a:t>
            </a:r>
            <a:endParaRPr sz="1400" dirty="0">
              <a:latin typeface="Microsoft Sans Serif" panose="020B0604020202020204" pitchFamily="34" charset="0"/>
              <a:ea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632072" y="1532635"/>
            <a:ext cx="3520440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5" dirty="0">
                <a:solidFill>
                  <a:srgbClr val="FFFFFF"/>
                </a:solidFill>
                <a:latin typeface="Arial"/>
                <a:cs typeface="Arial"/>
              </a:rPr>
              <a:t>Дистанционный</a:t>
            </a:r>
            <a:r>
              <a:rPr sz="1800" b="1" spc="2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b="1" spc="-20" dirty="0">
                <a:solidFill>
                  <a:srgbClr val="FFFFFF"/>
                </a:solidFill>
                <a:latin typeface="Arial"/>
                <a:cs typeface="Arial"/>
              </a:rPr>
              <a:t>этап</a:t>
            </a:r>
            <a:r>
              <a:rPr sz="1800" b="1" spc="1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b="1" spc="-10" dirty="0">
                <a:solidFill>
                  <a:srgbClr val="FFFFFF"/>
                </a:solidFill>
                <a:latin typeface="Arial"/>
                <a:cs typeface="Arial"/>
              </a:rPr>
              <a:t>конкурса</a:t>
            </a:r>
            <a:endParaRPr sz="1800" dirty="0">
              <a:latin typeface="Arial"/>
              <a:cs typeface="Arial"/>
            </a:endParaRPr>
          </a:p>
          <a:p>
            <a:pPr marL="64135">
              <a:lnSpc>
                <a:spcPct val="100000"/>
              </a:lnSpc>
              <a:spcBef>
                <a:spcPts val="5"/>
              </a:spcBef>
            </a:pPr>
            <a:r>
              <a:rPr sz="1400" spc="-15" dirty="0">
                <a:solidFill>
                  <a:srgbClr val="FFFFFF"/>
                </a:solidFill>
                <a:latin typeface="Microsoft Sans Serif"/>
                <a:cs typeface="Microsoft Sans Serif"/>
              </a:rPr>
              <a:t>Базовая</a:t>
            </a:r>
            <a:r>
              <a:rPr sz="1400" spc="-3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400" spc="-15" dirty="0">
                <a:solidFill>
                  <a:srgbClr val="FFFFFF"/>
                </a:solidFill>
                <a:latin typeface="Microsoft Sans Serif"/>
                <a:cs typeface="Microsoft Sans Serif"/>
              </a:rPr>
              <a:t>оценка</a:t>
            </a:r>
            <a:r>
              <a:rPr sz="1400" spc="-2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400" spc="-20" dirty="0">
                <a:solidFill>
                  <a:srgbClr val="FFFFFF"/>
                </a:solidFill>
                <a:latin typeface="Microsoft Sans Serif"/>
                <a:cs typeface="Microsoft Sans Serif"/>
              </a:rPr>
              <a:t>компетенций</a:t>
            </a:r>
            <a:r>
              <a:rPr sz="14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400" spc="-15" dirty="0">
                <a:solidFill>
                  <a:srgbClr val="FFFFFF"/>
                </a:solidFill>
                <a:latin typeface="Microsoft Sans Serif"/>
                <a:cs typeface="Microsoft Sans Serif"/>
              </a:rPr>
              <a:t>участников</a:t>
            </a:r>
            <a:endParaRPr sz="1400" dirty="0">
              <a:latin typeface="Microsoft Sans Serif"/>
              <a:cs typeface="Microsoft Sans Serif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8423147" y="1368552"/>
            <a:ext cx="3252470" cy="789940"/>
          </a:xfrm>
          <a:custGeom>
            <a:avLst/>
            <a:gdLst/>
            <a:ahLst/>
            <a:cxnLst/>
            <a:rect l="l" t="t" r="r" b="b"/>
            <a:pathLst>
              <a:path w="3252470" h="789939">
                <a:moveTo>
                  <a:pt x="0" y="789432"/>
                </a:moveTo>
                <a:lnTo>
                  <a:pt x="3252215" y="789432"/>
                </a:lnTo>
                <a:lnTo>
                  <a:pt x="3252215" y="0"/>
                </a:lnTo>
                <a:lnTo>
                  <a:pt x="0" y="0"/>
                </a:lnTo>
                <a:lnTo>
                  <a:pt x="0" y="789432"/>
                </a:lnTo>
                <a:close/>
              </a:path>
            </a:pathLst>
          </a:custGeom>
          <a:solidFill>
            <a:srgbClr val="F0874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8625967" y="1394916"/>
            <a:ext cx="2849880" cy="7886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905" algn="ctr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rgbClr val="FFFFFF"/>
                </a:solidFill>
                <a:latin typeface="Arial"/>
                <a:cs typeface="Arial"/>
              </a:rPr>
              <a:t>Очный</a:t>
            </a:r>
            <a:r>
              <a:rPr sz="1800" b="1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b="1" spc="-10" dirty="0">
                <a:solidFill>
                  <a:srgbClr val="FFFFFF"/>
                </a:solidFill>
                <a:latin typeface="Arial"/>
                <a:cs typeface="Arial"/>
              </a:rPr>
              <a:t>ФИНАЛ</a:t>
            </a:r>
            <a:endParaRPr sz="1800" dirty="0">
              <a:latin typeface="Arial"/>
              <a:cs typeface="Arial"/>
            </a:endParaRPr>
          </a:p>
          <a:p>
            <a:pPr marL="635" algn="ctr">
              <a:lnSpc>
                <a:spcPct val="100000"/>
              </a:lnSpc>
              <a:spcBef>
                <a:spcPts val="5"/>
              </a:spcBef>
            </a:pPr>
            <a:r>
              <a:rPr sz="1800" b="1" dirty="0">
                <a:solidFill>
                  <a:srgbClr val="FFFFFF"/>
                </a:solidFill>
                <a:latin typeface="Arial"/>
                <a:cs typeface="Arial"/>
              </a:rPr>
              <a:t>в</a:t>
            </a:r>
            <a:r>
              <a:rPr sz="1800" b="1" spc="-2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FFFFFF"/>
                </a:solidFill>
                <a:latin typeface="Arial"/>
                <a:cs typeface="Arial"/>
              </a:rPr>
              <a:t>МДЦ</a:t>
            </a:r>
            <a:r>
              <a:rPr sz="1800" b="1" spc="-2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b="1" spc="-15" dirty="0">
                <a:solidFill>
                  <a:srgbClr val="FFFFFF"/>
                </a:solidFill>
                <a:latin typeface="Arial"/>
                <a:cs typeface="Arial"/>
              </a:rPr>
              <a:t>«</a:t>
            </a:r>
            <a:r>
              <a:rPr sz="1800" b="1" spc="-15" dirty="0" err="1">
                <a:solidFill>
                  <a:srgbClr val="FFFFFF"/>
                </a:solidFill>
                <a:latin typeface="Arial"/>
                <a:cs typeface="Arial"/>
              </a:rPr>
              <a:t>Артек</a:t>
            </a:r>
            <a:r>
              <a:rPr sz="1800" b="1" spc="-15" dirty="0">
                <a:solidFill>
                  <a:srgbClr val="FFFFFF"/>
                </a:solidFill>
                <a:latin typeface="Arial"/>
                <a:cs typeface="Arial"/>
              </a:rPr>
              <a:t>»</a:t>
            </a:r>
            <a:endParaRPr sz="1800" dirty="0">
              <a:latin typeface="Arial"/>
              <a:cs typeface="Arial"/>
            </a:endParaRPr>
          </a:p>
          <a:p>
            <a:pPr algn="ctr">
              <a:lnSpc>
                <a:spcPct val="100000"/>
              </a:lnSpc>
            </a:pPr>
            <a:r>
              <a:rPr sz="14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Продвинутая </a:t>
            </a:r>
            <a:r>
              <a:rPr sz="1400" spc="-15" dirty="0">
                <a:solidFill>
                  <a:srgbClr val="FFFFFF"/>
                </a:solidFill>
                <a:latin typeface="Microsoft Sans Serif"/>
                <a:cs typeface="Microsoft Sans Serif"/>
              </a:rPr>
              <a:t>оценка</a:t>
            </a:r>
            <a:r>
              <a:rPr sz="1400" spc="-2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400" spc="-20" dirty="0">
                <a:solidFill>
                  <a:srgbClr val="FFFFFF"/>
                </a:solidFill>
                <a:latin typeface="Microsoft Sans Serif"/>
                <a:cs typeface="Microsoft Sans Serif"/>
              </a:rPr>
              <a:t>компетенций</a:t>
            </a:r>
            <a:endParaRPr sz="1400" dirty="0">
              <a:latin typeface="Microsoft Sans Serif"/>
              <a:cs typeface="Microsoft Sans Serif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627887" y="2157983"/>
            <a:ext cx="1690370" cy="375103"/>
          </a:xfrm>
          <a:prstGeom prst="rect">
            <a:avLst/>
          </a:prstGeom>
          <a:solidFill>
            <a:srgbClr val="FFC000"/>
          </a:solidFill>
        </p:spPr>
        <p:txBody>
          <a:bodyPr vert="horz" wrap="square" lIns="0" tIns="97155" rIns="0" bIns="0" rtlCol="0">
            <a:spAutoFit/>
          </a:bodyPr>
          <a:lstStyle/>
          <a:p>
            <a:pPr marL="252095">
              <a:lnSpc>
                <a:spcPct val="100000"/>
              </a:lnSpc>
              <a:spcBef>
                <a:spcPts val="765"/>
              </a:spcBef>
            </a:pPr>
            <a:endParaRPr dirty="0">
              <a:latin typeface="Calibri"/>
              <a:cs typeface="Calibri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2881883" y="2157983"/>
            <a:ext cx="5020310" cy="396240"/>
          </a:xfrm>
          <a:custGeom>
            <a:avLst/>
            <a:gdLst/>
            <a:ahLst/>
            <a:cxnLst/>
            <a:rect l="l" t="t" r="r" b="b"/>
            <a:pathLst>
              <a:path w="5020309" h="396239">
                <a:moveTo>
                  <a:pt x="5020056" y="0"/>
                </a:moveTo>
                <a:lnTo>
                  <a:pt x="0" y="0"/>
                </a:lnTo>
                <a:lnTo>
                  <a:pt x="0" y="396239"/>
                </a:lnTo>
                <a:lnTo>
                  <a:pt x="5020056" y="396239"/>
                </a:lnTo>
                <a:lnTo>
                  <a:pt x="5020056" y="0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4452719" y="2215454"/>
            <a:ext cx="1805683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b="1" dirty="0">
                <a:solidFill>
                  <a:srgbClr val="FFFFFF"/>
                </a:solidFill>
                <a:latin typeface="Calibri"/>
                <a:cs typeface="Calibri"/>
              </a:rPr>
              <a:t>26</a:t>
            </a:r>
            <a:r>
              <a:rPr lang="ru-RU" b="1" spc="-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lang="ru-RU" b="1" spc="-5" dirty="0">
                <a:solidFill>
                  <a:srgbClr val="FFFFFF"/>
                </a:solidFill>
                <a:latin typeface="Calibri"/>
                <a:cs typeface="Calibri"/>
              </a:rPr>
              <a:t>марта</a:t>
            </a:r>
            <a:r>
              <a:rPr lang="ru-RU" b="1" spc="-3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lang="ru-RU" b="1" dirty="0">
                <a:solidFill>
                  <a:srgbClr val="FFFFFF"/>
                </a:solidFill>
                <a:latin typeface="Calibri"/>
                <a:cs typeface="Calibri"/>
              </a:rPr>
              <a:t>–</a:t>
            </a:r>
            <a:r>
              <a:rPr b="1" spc="-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b="1" dirty="0">
                <a:solidFill>
                  <a:srgbClr val="FFFFFF"/>
                </a:solidFill>
                <a:latin typeface="Calibri"/>
                <a:cs typeface="Calibri"/>
              </a:rPr>
              <a:t>31</a:t>
            </a:r>
            <a:r>
              <a:rPr b="1" spc="-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b="1" spc="-5" dirty="0">
                <a:solidFill>
                  <a:srgbClr val="FFFFFF"/>
                </a:solidFill>
                <a:latin typeface="Calibri"/>
                <a:cs typeface="Calibri"/>
              </a:rPr>
              <a:t>мая</a:t>
            </a:r>
            <a:endParaRPr dirty="0">
              <a:latin typeface="Calibri"/>
              <a:cs typeface="Calibri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8423147" y="2157983"/>
            <a:ext cx="3252470" cy="396240"/>
          </a:xfrm>
          <a:custGeom>
            <a:avLst/>
            <a:gdLst/>
            <a:ahLst/>
            <a:cxnLst/>
            <a:rect l="l" t="t" r="r" b="b"/>
            <a:pathLst>
              <a:path w="3252470" h="396239">
                <a:moveTo>
                  <a:pt x="3252215" y="0"/>
                </a:moveTo>
                <a:lnTo>
                  <a:pt x="0" y="0"/>
                </a:lnTo>
                <a:lnTo>
                  <a:pt x="0" y="396239"/>
                </a:lnTo>
                <a:lnTo>
                  <a:pt x="3252215" y="396239"/>
                </a:lnTo>
                <a:lnTo>
                  <a:pt x="3252215" y="0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9523476" y="2212960"/>
            <a:ext cx="1408939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1" dirty="0">
                <a:solidFill>
                  <a:srgbClr val="FFFFFF"/>
                </a:solidFill>
                <a:latin typeface="Calibri"/>
                <a:cs typeface="Calibri"/>
              </a:rPr>
              <a:t>4</a:t>
            </a:r>
            <a:r>
              <a:rPr b="1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b="1" dirty="0">
                <a:solidFill>
                  <a:srgbClr val="FFFFFF"/>
                </a:solidFill>
                <a:latin typeface="Calibri"/>
                <a:cs typeface="Calibri"/>
              </a:rPr>
              <a:t>–</a:t>
            </a:r>
            <a:r>
              <a:rPr b="1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b="1" dirty="0">
                <a:solidFill>
                  <a:srgbClr val="FFFFFF"/>
                </a:solidFill>
                <a:latin typeface="Calibri"/>
                <a:cs typeface="Calibri"/>
              </a:rPr>
              <a:t>24</a:t>
            </a:r>
            <a:r>
              <a:rPr b="1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b="1" spc="-10" dirty="0">
                <a:solidFill>
                  <a:srgbClr val="FFFFFF"/>
                </a:solidFill>
                <a:latin typeface="Calibri"/>
                <a:cs typeface="Calibri"/>
              </a:rPr>
              <a:t>июля</a:t>
            </a:r>
            <a:endParaRPr dirty="0">
              <a:latin typeface="Calibri"/>
              <a:cs typeface="Calibri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627887" y="2994660"/>
            <a:ext cx="4227830" cy="594360"/>
          </a:xfrm>
          <a:custGeom>
            <a:avLst/>
            <a:gdLst/>
            <a:ahLst/>
            <a:cxnLst/>
            <a:rect l="l" t="t" r="r" b="b"/>
            <a:pathLst>
              <a:path w="4227830" h="594360">
                <a:moveTo>
                  <a:pt x="4227576" y="0"/>
                </a:moveTo>
                <a:lnTo>
                  <a:pt x="0" y="0"/>
                </a:lnTo>
                <a:lnTo>
                  <a:pt x="0" y="594360"/>
                </a:lnTo>
                <a:lnTo>
                  <a:pt x="4227576" y="594360"/>
                </a:lnTo>
                <a:lnTo>
                  <a:pt x="4227576" y="0"/>
                </a:lnTo>
                <a:close/>
              </a:path>
            </a:pathLst>
          </a:custGeom>
          <a:solidFill>
            <a:srgbClr val="006FC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1007465" y="3138297"/>
            <a:ext cx="3467735" cy="3613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5"/>
              </a:spcBef>
            </a:pPr>
            <a:r>
              <a:rPr sz="1100" b="1" dirty="0">
                <a:solidFill>
                  <a:srgbClr val="FFFFFF"/>
                </a:solidFill>
                <a:latin typeface="Arial"/>
                <a:cs typeface="Arial"/>
              </a:rPr>
              <a:t>Основные</a:t>
            </a:r>
            <a:r>
              <a:rPr sz="1100" b="1" spc="-7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100" b="1" spc="-5" dirty="0">
                <a:solidFill>
                  <a:srgbClr val="FFFFFF"/>
                </a:solidFill>
                <a:latin typeface="Arial"/>
                <a:cs typeface="Arial"/>
              </a:rPr>
              <a:t>задания</a:t>
            </a:r>
            <a:endParaRPr sz="11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</a:pPr>
            <a:r>
              <a:rPr sz="1100" dirty="0">
                <a:solidFill>
                  <a:srgbClr val="FFFFFF"/>
                </a:solidFill>
                <a:latin typeface="Microsoft Sans Serif"/>
                <a:cs typeface="Microsoft Sans Serif"/>
              </a:rPr>
              <a:t>выполняются</a:t>
            </a:r>
            <a:r>
              <a:rPr sz="1100" spc="-2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1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на</a:t>
            </a:r>
            <a:r>
              <a:rPr sz="11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1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протяжении</a:t>
            </a:r>
            <a:r>
              <a:rPr sz="11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1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всей</a:t>
            </a:r>
            <a:r>
              <a:rPr sz="11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 игры</a:t>
            </a:r>
            <a:r>
              <a:rPr sz="11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1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по</a:t>
            </a:r>
            <a:r>
              <a:rPr sz="11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1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сценарию</a:t>
            </a:r>
            <a:endParaRPr sz="1100">
              <a:latin typeface="Microsoft Sans Serif"/>
              <a:cs typeface="Microsoft Sans Serif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5480303" y="3006851"/>
            <a:ext cx="3558540" cy="570230"/>
          </a:xfrm>
          <a:custGeom>
            <a:avLst/>
            <a:gdLst/>
            <a:ahLst/>
            <a:cxnLst/>
            <a:rect l="l" t="t" r="r" b="b"/>
            <a:pathLst>
              <a:path w="3558540" h="570229">
                <a:moveTo>
                  <a:pt x="3558540" y="0"/>
                </a:moveTo>
                <a:lnTo>
                  <a:pt x="0" y="0"/>
                </a:lnTo>
                <a:lnTo>
                  <a:pt x="0" y="569976"/>
                </a:lnTo>
                <a:lnTo>
                  <a:pt x="3558540" y="569976"/>
                </a:lnTo>
                <a:lnTo>
                  <a:pt x="3558540" y="0"/>
                </a:lnTo>
                <a:close/>
              </a:path>
            </a:pathLst>
          </a:custGeom>
          <a:solidFill>
            <a:srgbClr val="006FC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5617845" y="3107817"/>
            <a:ext cx="3282950" cy="3613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635" algn="ctr">
              <a:lnSpc>
                <a:spcPct val="100000"/>
              </a:lnSpc>
              <a:spcBef>
                <a:spcPts val="105"/>
              </a:spcBef>
            </a:pPr>
            <a:r>
              <a:rPr sz="1100" b="1" spc="-5" dirty="0">
                <a:solidFill>
                  <a:srgbClr val="FFFFFF"/>
                </a:solidFill>
                <a:latin typeface="Arial"/>
                <a:cs typeface="Arial"/>
              </a:rPr>
              <a:t>Специализированные</a:t>
            </a:r>
            <a:r>
              <a:rPr sz="1100" b="1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100" b="1" spc="-5" dirty="0">
                <a:solidFill>
                  <a:srgbClr val="FFFFFF"/>
                </a:solidFill>
                <a:latin typeface="Arial"/>
                <a:cs typeface="Arial"/>
              </a:rPr>
              <a:t>задания</a:t>
            </a:r>
            <a:endParaRPr sz="11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</a:pPr>
            <a:r>
              <a:rPr sz="1100" dirty="0">
                <a:solidFill>
                  <a:srgbClr val="FFFFFF"/>
                </a:solidFill>
                <a:latin typeface="Microsoft Sans Serif"/>
                <a:cs typeface="Microsoft Sans Serif"/>
              </a:rPr>
              <a:t>выполняются</a:t>
            </a:r>
            <a:r>
              <a:rPr sz="1100" spc="-2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1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по</a:t>
            </a:r>
            <a:r>
              <a:rPr sz="110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1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вызову </a:t>
            </a:r>
            <a:r>
              <a:rPr sz="1100" dirty="0">
                <a:solidFill>
                  <a:srgbClr val="FFFFFF"/>
                </a:solidFill>
                <a:latin typeface="Microsoft Sans Serif"/>
                <a:cs typeface="Microsoft Sans Serif"/>
              </a:rPr>
              <a:t>в </a:t>
            </a:r>
            <a:r>
              <a:rPr sz="1100" spc="-25" dirty="0">
                <a:solidFill>
                  <a:srgbClr val="FFFFFF"/>
                </a:solidFill>
                <a:latin typeface="Microsoft Sans Serif"/>
                <a:cs typeface="Microsoft Sans Serif"/>
              </a:rPr>
              <a:t>знаковом</a:t>
            </a:r>
            <a:r>
              <a:rPr sz="11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1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месте</a:t>
            </a:r>
            <a:r>
              <a:rPr sz="110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1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вызова</a:t>
            </a:r>
            <a:endParaRPr sz="1100">
              <a:latin typeface="Microsoft Sans Serif"/>
              <a:cs typeface="Microsoft Sans Serif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9523476" y="3006851"/>
            <a:ext cx="2152015" cy="538480"/>
          </a:xfrm>
          <a:custGeom>
            <a:avLst/>
            <a:gdLst/>
            <a:ahLst/>
            <a:cxnLst/>
            <a:rect l="l" t="t" r="r" b="b"/>
            <a:pathLst>
              <a:path w="2152015" h="538479">
                <a:moveTo>
                  <a:pt x="0" y="537972"/>
                </a:moveTo>
                <a:lnTo>
                  <a:pt x="2151887" y="537972"/>
                </a:lnTo>
                <a:lnTo>
                  <a:pt x="2151887" y="0"/>
                </a:lnTo>
                <a:lnTo>
                  <a:pt x="0" y="0"/>
                </a:lnTo>
                <a:lnTo>
                  <a:pt x="0" y="537972"/>
                </a:lnTo>
                <a:close/>
              </a:path>
            </a:pathLst>
          </a:custGeom>
          <a:solidFill>
            <a:srgbClr val="006FC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9722866" y="3107817"/>
            <a:ext cx="1755775" cy="3613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635" algn="ctr">
              <a:lnSpc>
                <a:spcPct val="100000"/>
              </a:lnSpc>
              <a:spcBef>
                <a:spcPts val="105"/>
              </a:spcBef>
            </a:pPr>
            <a:r>
              <a:rPr sz="1100" b="1" dirty="0">
                <a:solidFill>
                  <a:srgbClr val="FFFFFF"/>
                </a:solidFill>
                <a:latin typeface="Arial"/>
                <a:cs typeface="Arial"/>
              </a:rPr>
              <a:t>Собеседование</a:t>
            </a:r>
            <a:endParaRPr sz="11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</a:pPr>
            <a:r>
              <a:rPr sz="11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по </a:t>
            </a:r>
            <a:r>
              <a:rPr sz="11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рейтингу</a:t>
            </a:r>
            <a:r>
              <a:rPr sz="1100" spc="-1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1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для</a:t>
            </a:r>
            <a:r>
              <a:rPr sz="1100" spc="-2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1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600</a:t>
            </a:r>
            <a:r>
              <a:rPr sz="11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1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детей</a:t>
            </a:r>
            <a:endParaRPr sz="1100">
              <a:latin typeface="Microsoft Sans Serif"/>
              <a:cs typeface="Microsoft Sans Serif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6516623" y="3747515"/>
            <a:ext cx="1752600" cy="988060"/>
          </a:xfrm>
          <a:custGeom>
            <a:avLst/>
            <a:gdLst/>
            <a:ahLst/>
            <a:cxnLst/>
            <a:rect l="l" t="t" r="r" b="b"/>
            <a:pathLst>
              <a:path w="1752600" h="988060">
                <a:moveTo>
                  <a:pt x="1752600" y="0"/>
                </a:moveTo>
                <a:lnTo>
                  <a:pt x="0" y="0"/>
                </a:lnTo>
                <a:lnTo>
                  <a:pt x="0" y="987552"/>
                </a:lnTo>
                <a:lnTo>
                  <a:pt x="1752600" y="987552"/>
                </a:lnTo>
                <a:lnTo>
                  <a:pt x="1752600" y="0"/>
                </a:lnTo>
                <a:close/>
              </a:path>
            </a:pathLst>
          </a:custGeom>
          <a:solidFill>
            <a:srgbClr val="B4E4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6725539" y="4064634"/>
            <a:ext cx="1334770" cy="3467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indent="8890">
              <a:lnSpc>
                <a:spcPct val="100000"/>
              </a:lnSpc>
              <a:spcBef>
                <a:spcPts val="105"/>
              </a:spcBef>
            </a:pPr>
            <a:r>
              <a:rPr sz="1050" dirty="0">
                <a:solidFill>
                  <a:srgbClr val="242753"/>
                </a:solidFill>
                <a:latin typeface="Microsoft Sans Serif"/>
                <a:cs typeface="Microsoft Sans Serif"/>
              </a:rPr>
              <a:t>С</a:t>
            </a:r>
            <a:r>
              <a:rPr sz="1050" spc="-25" dirty="0">
                <a:solidFill>
                  <a:srgbClr val="242753"/>
                </a:solidFill>
                <a:latin typeface="Microsoft Sans Serif"/>
                <a:cs typeface="Microsoft Sans Serif"/>
              </a:rPr>
              <a:t>м</a:t>
            </a:r>
            <a:r>
              <a:rPr sz="1050" dirty="0">
                <a:solidFill>
                  <a:srgbClr val="242753"/>
                </a:solidFill>
                <a:latin typeface="Microsoft Sans Serif"/>
                <a:cs typeface="Microsoft Sans Serif"/>
              </a:rPr>
              <a:t>ы</a:t>
            </a:r>
            <a:r>
              <a:rPr sz="1050" spc="5" dirty="0">
                <a:solidFill>
                  <a:srgbClr val="242753"/>
                </a:solidFill>
                <a:latin typeface="Microsoft Sans Serif"/>
                <a:cs typeface="Microsoft Sans Serif"/>
              </a:rPr>
              <a:t>сл</a:t>
            </a:r>
            <a:r>
              <a:rPr sz="1050" spc="-5" dirty="0">
                <a:solidFill>
                  <a:srgbClr val="242753"/>
                </a:solidFill>
                <a:latin typeface="Microsoft Sans Serif"/>
                <a:cs typeface="Microsoft Sans Serif"/>
              </a:rPr>
              <a:t>о</a:t>
            </a:r>
            <a:r>
              <a:rPr sz="1050" dirty="0">
                <a:solidFill>
                  <a:srgbClr val="242753"/>
                </a:solidFill>
                <a:latin typeface="Microsoft Sans Serif"/>
                <a:cs typeface="Microsoft Sans Serif"/>
              </a:rPr>
              <a:t>вые</a:t>
            </a:r>
            <a:r>
              <a:rPr sz="1050" spc="-3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050" spc="-50" dirty="0">
                <a:solidFill>
                  <a:srgbClr val="242753"/>
                </a:solidFill>
                <a:latin typeface="Microsoft Sans Serif"/>
                <a:cs typeface="Microsoft Sans Serif"/>
              </a:rPr>
              <a:t>з</a:t>
            </a:r>
            <a:r>
              <a:rPr sz="1050" spc="-5" dirty="0">
                <a:solidFill>
                  <a:srgbClr val="242753"/>
                </a:solidFill>
                <a:latin typeface="Microsoft Sans Serif"/>
                <a:cs typeface="Microsoft Sans Serif"/>
              </a:rPr>
              <a:t>ада</a:t>
            </a:r>
            <a:r>
              <a:rPr sz="1050" dirty="0">
                <a:solidFill>
                  <a:srgbClr val="242753"/>
                </a:solidFill>
                <a:latin typeface="Microsoft Sans Serif"/>
                <a:cs typeface="Microsoft Sans Serif"/>
              </a:rPr>
              <a:t>ния  </a:t>
            </a:r>
            <a:r>
              <a:rPr sz="1050" spc="-5" dirty="0">
                <a:solidFill>
                  <a:srgbClr val="242753"/>
                </a:solidFill>
                <a:latin typeface="Microsoft Sans Serif"/>
                <a:cs typeface="Microsoft Sans Serif"/>
              </a:rPr>
              <a:t>по</a:t>
            </a:r>
            <a:r>
              <a:rPr sz="1050" spc="-4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050" spc="-10" dirty="0">
                <a:solidFill>
                  <a:srgbClr val="242753"/>
                </a:solidFill>
                <a:latin typeface="Microsoft Sans Serif"/>
                <a:cs typeface="Microsoft Sans Serif"/>
              </a:rPr>
              <a:t>вызовам</a:t>
            </a:r>
            <a:r>
              <a:rPr sz="1050" spc="-3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050" spc="-20" dirty="0">
                <a:solidFill>
                  <a:srgbClr val="242753"/>
                </a:solidFill>
                <a:latin typeface="Microsoft Sans Serif"/>
                <a:cs typeface="Microsoft Sans Serif"/>
              </a:rPr>
              <a:t>конкурса</a:t>
            </a:r>
            <a:endParaRPr sz="1050">
              <a:latin typeface="Microsoft Sans Serif"/>
              <a:cs typeface="Microsoft Sans Serif"/>
            </a:endParaRPr>
          </a:p>
        </p:txBody>
      </p:sp>
      <p:grpSp>
        <p:nvGrpSpPr>
          <p:cNvPr id="24" name="object 24"/>
          <p:cNvGrpSpPr/>
          <p:nvPr/>
        </p:nvGrpSpPr>
        <p:grpSpPr>
          <a:xfrm>
            <a:off x="2799588" y="2421508"/>
            <a:ext cx="8876030" cy="3868420"/>
            <a:chOff x="2799588" y="2421508"/>
            <a:chExt cx="8876030" cy="3868420"/>
          </a:xfrm>
        </p:grpSpPr>
        <p:sp>
          <p:nvSpPr>
            <p:cNvPr id="25" name="object 25"/>
            <p:cNvSpPr/>
            <p:nvPr/>
          </p:nvSpPr>
          <p:spPr>
            <a:xfrm>
              <a:off x="2818638" y="2841497"/>
              <a:ext cx="7789545" cy="0"/>
            </a:xfrm>
            <a:custGeom>
              <a:avLst/>
              <a:gdLst/>
              <a:ahLst/>
              <a:cxnLst/>
              <a:rect l="l" t="t" r="r" b="b"/>
              <a:pathLst>
                <a:path w="7789545">
                  <a:moveTo>
                    <a:pt x="0" y="0"/>
                  </a:moveTo>
                  <a:lnTo>
                    <a:pt x="7789163" y="0"/>
                  </a:lnTo>
                </a:path>
              </a:pathLst>
            </a:custGeom>
            <a:ln w="38100">
              <a:solidFill>
                <a:srgbClr val="2427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7446264" y="2424683"/>
              <a:ext cx="0" cy="183515"/>
            </a:xfrm>
            <a:custGeom>
              <a:avLst/>
              <a:gdLst/>
              <a:ahLst/>
              <a:cxnLst/>
              <a:rect l="l" t="t" r="r" b="b"/>
              <a:pathLst>
                <a:path h="183514">
                  <a:moveTo>
                    <a:pt x="0" y="0"/>
                  </a:moveTo>
                  <a:lnTo>
                    <a:pt x="0" y="183006"/>
                  </a:lnTo>
                </a:path>
              </a:pathLst>
            </a:custGeom>
            <a:ln w="6350">
              <a:solidFill>
                <a:srgbClr val="EC7C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5900927" y="5236463"/>
              <a:ext cx="5774690" cy="1053465"/>
            </a:xfrm>
            <a:custGeom>
              <a:avLst/>
              <a:gdLst/>
              <a:ahLst/>
              <a:cxnLst/>
              <a:rect l="l" t="t" r="r" b="b"/>
              <a:pathLst>
                <a:path w="5774690" h="1053464">
                  <a:moveTo>
                    <a:pt x="5774435" y="0"/>
                  </a:moveTo>
                  <a:lnTo>
                    <a:pt x="0" y="0"/>
                  </a:lnTo>
                  <a:lnTo>
                    <a:pt x="0" y="1053084"/>
                  </a:lnTo>
                  <a:lnTo>
                    <a:pt x="5774435" y="1053084"/>
                  </a:lnTo>
                  <a:lnTo>
                    <a:pt x="5774435" y="0"/>
                  </a:lnTo>
                  <a:close/>
                </a:path>
              </a:pathLst>
            </a:custGeom>
            <a:solidFill>
              <a:srgbClr val="24275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8" name="object 28"/>
          <p:cNvSpPr txBox="1"/>
          <p:nvPr/>
        </p:nvSpPr>
        <p:spPr>
          <a:xfrm>
            <a:off x="6394450" y="5373115"/>
            <a:ext cx="4788535" cy="7340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" algn="ctr">
              <a:lnSpc>
                <a:spcPct val="100000"/>
              </a:lnSpc>
              <a:spcBef>
                <a:spcPts val="100"/>
              </a:spcBef>
            </a:pPr>
            <a:r>
              <a:rPr sz="1800" b="1" spc="-110" dirty="0">
                <a:solidFill>
                  <a:srgbClr val="FF3A56"/>
                </a:solidFill>
                <a:latin typeface="Arial"/>
                <a:cs typeface="Arial"/>
              </a:rPr>
              <a:t>ПРИЗОВОЙ</a:t>
            </a:r>
            <a:r>
              <a:rPr sz="1800" b="1" spc="160" dirty="0">
                <a:solidFill>
                  <a:srgbClr val="FF3A56"/>
                </a:solidFill>
                <a:latin typeface="Arial"/>
                <a:cs typeface="Arial"/>
              </a:rPr>
              <a:t> </a:t>
            </a:r>
            <a:r>
              <a:rPr sz="1800" b="1" spc="15" dirty="0">
                <a:solidFill>
                  <a:srgbClr val="FF3A56"/>
                </a:solidFill>
                <a:latin typeface="Arial"/>
                <a:cs typeface="Arial"/>
              </a:rPr>
              <a:t>ФОНД</a:t>
            </a:r>
            <a:endParaRPr sz="1800">
              <a:latin typeface="Arial"/>
              <a:cs typeface="Arial"/>
            </a:endParaRPr>
          </a:p>
          <a:p>
            <a:pPr marL="12700" marR="5080" algn="ctr">
              <a:lnSpc>
                <a:spcPct val="100000"/>
              </a:lnSpc>
              <a:spcBef>
                <a:spcPts val="55"/>
              </a:spcBef>
            </a:pPr>
            <a:r>
              <a:rPr sz="1400" b="1" spc="-5" dirty="0">
                <a:solidFill>
                  <a:srgbClr val="FFFFFF"/>
                </a:solidFill>
                <a:latin typeface="Arial"/>
                <a:cs typeface="Arial"/>
              </a:rPr>
              <a:t>300</a:t>
            </a:r>
            <a:r>
              <a:rPr sz="1400" b="1" spc="-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b="1" spc="-10" dirty="0">
                <a:solidFill>
                  <a:srgbClr val="FFFFFF"/>
                </a:solidFill>
                <a:latin typeface="Arial"/>
                <a:cs typeface="Arial"/>
              </a:rPr>
              <a:t>победителей</a:t>
            </a:r>
            <a:r>
              <a:rPr sz="1400" b="1" spc="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станут</a:t>
            </a:r>
            <a:r>
              <a:rPr sz="1400" spc="-15" dirty="0">
                <a:solidFill>
                  <a:srgbClr val="FFFFFF"/>
                </a:solidFill>
                <a:latin typeface="Microsoft Sans Serif"/>
                <a:cs typeface="Microsoft Sans Serif"/>
              </a:rPr>
              <a:t> участниками</a:t>
            </a:r>
            <a:r>
              <a:rPr sz="1400" spc="1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400" spc="-20" dirty="0">
                <a:solidFill>
                  <a:srgbClr val="FFFFFF"/>
                </a:solidFill>
                <a:latin typeface="Microsoft Sans Serif"/>
                <a:cs typeface="Microsoft Sans Serif"/>
              </a:rPr>
              <a:t>образовательного </a:t>
            </a:r>
            <a:r>
              <a:rPr sz="1400" spc="-36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4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путешествия</a:t>
            </a:r>
            <a:r>
              <a:rPr sz="14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400" spc="-15" dirty="0">
                <a:solidFill>
                  <a:srgbClr val="FFFFFF"/>
                </a:solidFill>
                <a:latin typeface="Microsoft Sans Serif"/>
                <a:cs typeface="Microsoft Sans Serif"/>
              </a:rPr>
              <a:t>по</a:t>
            </a:r>
            <a:r>
              <a:rPr sz="1400" spc="1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4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маршруту</a:t>
            </a:r>
            <a:r>
              <a:rPr sz="140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400" spc="-15" dirty="0">
                <a:solidFill>
                  <a:srgbClr val="FFFFFF"/>
                </a:solidFill>
                <a:latin typeface="Microsoft Sans Serif"/>
                <a:cs typeface="Microsoft Sans Serif"/>
              </a:rPr>
              <a:t>«Москва</a:t>
            </a:r>
            <a:r>
              <a:rPr sz="1400" spc="1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400" spc="370" dirty="0">
                <a:solidFill>
                  <a:srgbClr val="FFFFFF"/>
                </a:solidFill>
                <a:latin typeface="Microsoft Sans Serif"/>
                <a:cs typeface="Microsoft Sans Serif"/>
              </a:rPr>
              <a:t>–</a:t>
            </a:r>
            <a:r>
              <a:rPr sz="1400" spc="1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4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Владивосток»</a:t>
            </a:r>
            <a:endParaRPr sz="1400">
              <a:latin typeface="Microsoft Sans Serif"/>
              <a:cs typeface="Microsoft Sans Serif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9523476" y="3544823"/>
            <a:ext cx="2152015" cy="396240"/>
          </a:xfrm>
          <a:custGeom>
            <a:avLst/>
            <a:gdLst/>
            <a:ahLst/>
            <a:cxnLst/>
            <a:rect l="l" t="t" r="r" b="b"/>
            <a:pathLst>
              <a:path w="2152015" h="396239">
                <a:moveTo>
                  <a:pt x="2151887" y="0"/>
                </a:moveTo>
                <a:lnTo>
                  <a:pt x="0" y="0"/>
                </a:lnTo>
                <a:lnTo>
                  <a:pt x="0" y="396239"/>
                </a:lnTo>
                <a:lnTo>
                  <a:pt x="2151887" y="396239"/>
                </a:lnTo>
                <a:lnTo>
                  <a:pt x="2151887" y="0"/>
                </a:lnTo>
                <a:close/>
              </a:path>
            </a:pathLst>
          </a:custGeom>
          <a:solidFill>
            <a:srgbClr val="FF3A5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 txBox="1"/>
          <p:nvPr/>
        </p:nvSpPr>
        <p:spPr>
          <a:xfrm>
            <a:off x="10172445" y="3635502"/>
            <a:ext cx="858519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5" dirty="0">
                <a:solidFill>
                  <a:srgbClr val="FFFFFF"/>
                </a:solidFill>
                <a:latin typeface="Arial"/>
                <a:cs typeface="Arial"/>
              </a:rPr>
              <a:t>25</a:t>
            </a:r>
            <a:r>
              <a:rPr sz="1200" b="1" spc="-3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200" b="1" dirty="0">
                <a:solidFill>
                  <a:srgbClr val="FFFFFF"/>
                </a:solidFill>
                <a:latin typeface="Arial"/>
                <a:cs typeface="Arial"/>
              </a:rPr>
              <a:t>–</a:t>
            </a:r>
            <a:r>
              <a:rPr sz="1200" b="1" spc="-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200" b="1" dirty="0">
                <a:solidFill>
                  <a:srgbClr val="FFFFFF"/>
                </a:solidFill>
                <a:latin typeface="Arial"/>
                <a:cs typeface="Arial"/>
              </a:rPr>
              <a:t>30</a:t>
            </a:r>
            <a:r>
              <a:rPr sz="1200" b="1" spc="-4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200" b="1" spc="-10" dirty="0">
                <a:solidFill>
                  <a:srgbClr val="FFFFFF"/>
                </a:solidFill>
                <a:latin typeface="Arial"/>
                <a:cs typeface="Arial"/>
              </a:rPr>
              <a:t>мая</a:t>
            </a:r>
            <a:endParaRPr sz="1200">
              <a:latin typeface="Arial"/>
              <a:cs typeface="Arial"/>
            </a:endParaRPr>
          </a:p>
        </p:txBody>
      </p:sp>
      <p:grpSp>
        <p:nvGrpSpPr>
          <p:cNvPr id="31" name="object 31"/>
          <p:cNvGrpSpPr/>
          <p:nvPr/>
        </p:nvGrpSpPr>
        <p:grpSpPr>
          <a:xfrm>
            <a:off x="623316" y="2535935"/>
            <a:ext cx="10005695" cy="2856865"/>
            <a:chOff x="623316" y="2535935"/>
            <a:chExt cx="10005695" cy="2856865"/>
          </a:xfrm>
        </p:grpSpPr>
        <p:sp>
          <p:nvSpPr>
            <p:cNvPr id="32" name="object 32"/>
            <p:cNvSpPr/>
            <p:nvPr/>
          </p:nvSpPr>
          <p:spPr>
            <a:xfrm>
              <a:off x="5424677" y="2554985"/>
              <a:ext cx="0" cy="292100"/>
            </a:xfrm>
            <a:custGeom>
              <a:avLst/>
              <a:gdLst/>
              <a:ahLst/>
              <a:cxnLst/>
              <a:rect l="l" t="t" r="r" b="b"/>
              <a:pathLst>
                <a:path h="292100">
                  <a:moveTo>
                    <a:pt x="0" y="0"/>
                  </a:moveTo>
                  <a:lnTo>
                    <a:pt x="0" y="291718"/>
                  </a:lnTo>
                </a:path>
              </a:pathLst>
            </a:custGeom>
            <a:ln w="38100">
              <a:solidFill>
                <a:srgbClr val="2427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2818638" y="2833877"/>
              <a:ext cx="2540" cy="160020"/>
            </a:xfrm>
            <a:custGeom>
              <a:avLst/>
              <a:gdLst/>
              <a:ahLst/>
              <a:cxnLst/>
              <a:rect l="l" t="t" r="r" b="b"/>
              <a:pathLst>
                <a:path w="2539" h="160019">
                  <a:moveTo>
                    <a:pt x="1206" y="-19050"/>
                  </a:moveTo>
                  <a:lnTo>
                    <a:pt x="1206" y="178561"/>
                  </a:lnTo>
                </a:path>
              </a:pathLst>
            </a:custGeom>
            <a:ln w="40512">
              <a:solidFill>
                <a:srgbClr val="2427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10606277" y="2839973"/>
              <a:ext cx="2540" cy="160020"/>
            </a:xfrm>
            <a:custGeom>
              <a:avLst/>
              <a:gdLst/>
              <a:ahLst/>
              <a:cxnLst/>
              <a:rect l="l" t="t" r="r" b="b"/>
              <a:pathLst>
                <a:path w="2540" h="160019">
                  <a:moveTo>
                    <a:pt x="1206" y="-19050"/>
                  </a:moveTo>
                  <a:lnTo>
                    <a:pt x="1206" y="178561"/>
                  </a:lnTo>
                </a:path>
              </a:pathLst>
            </a:custGeom>
            <a:ln w="40513">
              <a:solidFill>
                <a:srgbClr val="2427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1669541" y="3569969"/>
              <a:ext cx="0" cy="447675"/>
            </a:xfrm>
            <a:custGeom>
              <a:avLst/>
              <a:gdLst/>
              <a:ahLst/>
              <a:cxnLst/>
              <a:rect l="l" t="t" r="r" b="b"/>
              <a:pathLst>
                <a:path h="447675">
                  <a:moveTo>
                    <a:pt x="0" y="0"/>
                  </a:moveTo>
                  <a:lnTo>
                    <a:pt x="0" y="447293"/>
                  </a:lnTo>
                </a:path>
              </a:pathLst>
            </a:custGeom>
            <a:ln w="38100">
              <a:solidFill>
                <a:srgbClr val="2427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3871277" y="3550919"/>
              <a:ext cx="0" cy="494030"/>
            </a:xfrm>
            <a:custGeom>
              <a:avLst/>
              <a:gdLst/>
              <a:ahLst/>
              <a:cxnLst/>
              <a:rect l="l" t="t" r="r" b="b"/>
              <a:pathLst>
                <a:path h="494029">
                  <a:moveTo>
                    <a:pt x="0" y="0"/>
                  </a:moveTo>
                  <a:lnTo>
                    <a:pt x="0" y="493775"/>
                  </a:lnTo>
                </a:path>
              </a:pathLst>
            </a:custGeom>
            <a:ln w="46354">
              <a:solidFill>
                <a:srgbClr val="2427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1669541" y="4543043"/>
              <a:ext cx="0" cy="147955"/>
            </a:xfrm>
            <a:custGeom>
              <a:avLst/>
              <a:gdLst/>
              <a:ahLst/>
              <a:cxnLst/>
              <a:rect l="l" t="t" r="r" b="b"/>
              <a:pathLst>
                <a:path h="147954">
                  <a:moveTo>
                    <a:pt x="0" y="0"/>
                  </a:moveTo>
                  <a:lnTo>
                    <a:pt x="0" y="147827"/>
                  </a:lnTo>
                </a:path>
              </a:pathLst>
            </a:custGeom>
            <a:ln w="38100">
              <a:solidFill>
                <a:srgbClr val="2427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623316" y="4017263"/>
              <a:ext cx="1961514" cy="525780"/>
            </a:xfrm>
            <a:custGeom>
              <a:avLst/>
              <a:gdLst/>
              <a:ahLst/>
              <a:cxnLst/>
              <a:rect l="l" t="t" r="r" b="b"/>
              <a:pathLst>
                <a:path w="1961514" h="525779">
                  <a:moveTo>
                    <a:pt x="1961388" y="0"/>
                  </a:moveTo>
                  <a:lnTo>
                    <a:pt x="0" y="0"/>
                  </a:lnTo>
                  <a:lnTo>
                    <a:pt x="0" y="525780"/>
                  </a:lnTo>
                  <a:lnTo>
                    <a:pt x="1961388" y="525780"/>
                  </a:lnTo>
                  <a:lnTo>
                    <a:pt x="1961388" y="0"/>
                  </a:lnTo>
                  <a:close/>
                </a:path>
              </a:pathLst>
            </a:custGeom>
            <a:solidFill>
              <a:srgbClr val="B4E4F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1669541" y="5216651"/>
              <a:ext cx="0" cy="157480"/>
            </a:xfrm>
            <a:custGeom>
              <a:avLst/>
              <a:gdLst/>
              <a:ahLst/>
              <a:cxnLst/>
              <a:rect l="l" t="t" r="r" b="b"/>
              <a:pathLst>
                <a:path h="157479">
                  <a:moveTo>
                    <a:pt x="0" y="0"/>
                  </a:moveTo>
                  <a:lnTo>
                    <a:pt x="0" y="156972"/>
                  </a:lnTo>
                </a:path>
              </a:pathLst>
            </a:custGeom>
            <a:ln w="38100">
              <a:solidFill>
                <a:srgbClr val="2427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3871277" y="4570475"/>
              <a:ext cx="0" cy="140335"/>
            </a:xfrm>
            <a:custGeom>
              <a:avLst/>
              <a:gdLst/>
              <a:ahLst/>
              <a:cxnLst/>
              <a:rect l="l" t="t" r="r" b="b"/>
              <a:pathLst>
                <a:path h="140335">
                  <a:moveTo>
                    <a:pt x="0" y="0"/>
                  </a:moveTo>
                  <a:lnTo>
                    <a:pt x="0" y="140207"/>
                  </a:lnTo>
                </a:path>
              </a:pathLst>
            </a:custGeom>
            <a:ln w="46354">
              <a:solidFill>
                <a:srgbClr val="2427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1" name="object 41"/>
          <p:cNvSpPr txBox="1"/>
          <p:nvPr/>
        </p:nvSpPr>
        <p:spPr>
          <a:xfrm>
            <a:off x="1019047" y="4184141"/>
            <a:ext cx="1171575" cy="1866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050" dirty="0">
                <a:solidFill>
                  <a:srgbClr val="242753"/>
                </a:solidFill>
                <a:latin typeface="Microsoft Sans Serif"/>
                <a:cs typeface="Microsoft Sans Serif"/>
              </a:rPr>
              <a:t>Тестовые</a:t>
            </a:r>
            <a:r>
              <a:rPr sz="1050" spc="-5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050" spc="-10" dirty="0">
                <a:solidFill>
                  <a:srgbClr val="242753"/>
                </a:solidFill>
                <a:latin typeface="Microsoft Sans Serif"/>
                <a:cs typeface="Microsoft Sans Serif"/>
              </a:rPr>
              <a:t>задания</a:t>
            </a:r>
            <a:endParaRPr sz="1050">
              <a:latin typeface="Microsoft Sans Serif"/>
              <a:cs typeface="Microsoft Sans Serif"/>
            </a:endParaRPr>
          </a:p>
        </p:txBody>
      </p:sp>
      <p:sp>
        <p:nvSpPr>
          <p:cNvPr id="42" name="object 42"/>
          <p:cNvSpPr/>
          <p:nvPr/>
        </p:nvSpPr>
        <p:spPr>
          <a:xfrm>
            <a:off x="623316" y="4690871"/>
            <a:ext cx="1961514" cy="525780"/>
          </a:xfrm>
          <a:custGeom>
            <a:avLst/>
            <a:gdLst/>
            <a:ahLst/>
            <a:cxnLst/>
            <a:rect l="l" t="t" r="r" b="b"/>
            <a:pathLst>
              <a:path w="1961514" h="525779">
                <a:moveTo>
                  <a:pt x="1961388" y="0"/>
                </a:moveTo>
                <a:lnTo>
                  <a:pt x="0" y="0"/>
                </a:lnTo>
                <a:lnTo>
                  <a:pt x="0" y="525779"/>
                </a:lnTo>
                <a:lnTo>
                  <a:pt x="1961388" y="525779"/>
                </a:lnTo>
                <a:lnTo>
                  <a:pt x="1961388" y="0"/>
                </a:lnTo>
                <a:close/>
              </a:path>
            </a:pathLst>
          </a:custGeom>
          <a:solidFill>
            <a:srgbClr val="B4E4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 txBox="1"/>
          <p:nvPr/>
        </p:nvSpPr>
        <p:spPr>
          <a:xfrm>
            <a:off x="1080008" y="4777232"/>
            <a:ext cx="1047750" cy="3467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905" algn="ctr">
              <a:lnSpc>
                <a:spcPct val="100000"/>
              </a:lnSpc>
              <a:spcBef>
                <a:spcPts val="105"/>
              </a:spcBef>
            </a:pPr>
            <a:r>
              <a:rPr sz="1050" spc="-5" dirty="0">
                <a:solidFill>
                  <a:srgbClr val="242753"/>
                </a:solidFill>
                <a:latin typeface="Microsoft Sans Serif"/>
                <a:cs typeface="Microsoft Sans Serif"/>
              </a:rPr>
              <a:t>Задания</a:t>
            </a:r>
            <a:endParaRPr sz="1050">
              <a:latin typeface="Microsoft Sans Serif"/>
              <a:cs typeface="Microsoft Sans Serif"/>
            </a:endParaRPr>
          </a:p>
          <a:p>
            <a:pPr algn="ctr">
              <a:lnSpc>
                <a:spcPct val="100000"/>
              </a:lnSpc>
            </a:pPr>
            <a:r>
              <a:rPr sz="1050" dirty="0">
                <a:solidFill>
                  <a:srgbClr val="242753"/>
                </a:solidFill>
                <a:latin typeface="Microsoft Sans Serif"/>
                <a:cs typeface="Microsoft Sans Serif"/>
              </a:rPr>
              <a:t>на</a:t>
            </a:r>
            <a:r>
              <a:rPr sz="1050" spc="-3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050" spc="-10" dirty="0">
                <a:solidFill>
                  <a:srgbClr val="242753"/>
                </a:solidFill>
                <a:latin typeface="Microsoft Sans Serif"/>
                <a:cs typeface="Microsoft Sans Serif"/>
              </a:rPr>
              <a:t>креативность</a:t>
            </a:r>
            <a:endParaRPr sz="1050">
              <a:latin typeface="Microsoft Sans Serif"/>
              <a:cs typeface="Microsoft Sans Serif"/>
            </a:endParaRPr>
          </a:p>
        </p:txBody>
      </p:sp>
      <p:sp>
        <p:nvSpPr>
          <p:cNvPr id="44" name="object 44"/>
          <p:cNvSpPr/>
          <p:nvPr/>
        </p:nvSpPr>
        <p:spPr>
          <a:xfrm>
            <a:off x="623316" y="5373623"/>
            <a:ext cx="1961514" cy="525780"/>
          </a:xfrm>
          <a:custGeom>
            <a:avLst/>
            <a:gdLst/>
            <a:ahLst/>
            <a:cxnLst/>
            <a:rect l="l" t="t" r="r" b="b"/>
            <a:pathLst>
              <a:path w="1961514" h="525779">
                <a:moveTo>
                  <a:pt x="1961388" y="0"/>
                </a:moveTo>
                <a:lnTo>
                  <a:pt x="0" y="0"/>
                </a:lnTo>
                <a:lnTo>
                  <a:pt x="0" y="525779"/>
                </a:lnTo>
                <a:lnTo>
                  <a:pt x="1961388" y="525779"/>
                </a:lnTo>
                <a:lnTo>
                  <a:pt x="1961388" y="0"/>
                </a:lnTo>
                <a:close/>
              </a:path>
            </a:pathLst>
          </a:custGeom>
          <a:solidFill>
            <a:srgbClr val="B4E4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 txBox="1"/>
          <p:nvPr/>
        </p:nvSpPr>
        <p:spPr>
          <a:xfrm>
            <a:off x="869391" y="5460288"/>
            <a:ext cx="1470025" cy="3467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98145" marR="5080" indent="-386080">
              <a:lnSpc>
                <a:spcPct val="100000"/>
              </a:lnSpc>
              <a:spcBef>
                <a:spcPts val="105"/>
              </a:spcBef>
            </a:pPr>
            <a:r>
              <a:rPr sz="1050" spc="-5" dirty="0">
                <a:solidFill>
                  <a:srgbClr val="242753"/>
                </a:solidFill>
                <a:latin typeface="Microsoft Sans Serif"/>
                <a:cs typeface="Microsoft Sans Serif"/>
              </a:rPr>
              <a:t>Задания</a:t>
            </a:r>
            <a:r>
              <a:rPr sz="1050" spc="-5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050" dirty="0">
                <a:solidFill>
                  <a:srgbClr val="242753"/>
                </a:solidFill>
                <a:latin typeface="Microsoft Sans Serif"/>
                <a:cs typeface="Microsoft Sans Serif"/>
              </a:rPr>
              <a:t>на</a:t>
            </a:r>
            <a:r>
              <a:rPr sz="1050" spc="-4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050" spc="-10" dirty="0">
                <a:solidFill>
                  <a:srgbClr val="242753"/>
                </a:solidFill>
                <a:latin typeface="Microsoft Sans Serif"/>
                <a:cs typeface="Microsoft Sans Serif"/>
              </a:rPr>
              <a:t>логическое </a:t>
            </a:r>
            <a:r>
              <a:rPr sz="1050" spc="-26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050" dirty="0">
                <a:solidFill>
                  <a:srgbClr val="242753"/>
                </a:solidFill>
                <a:latin typeface="Microsoft Sans Serif"/>
                <a:cs typeface="Microsoft Sans Serif"/>
              </a:rPr>
              <a:t>мышление</a:t>
            </a:r>
            <a:endParaRPr sz="1050">
              <a:latin typeface="Microsoft Sans Serif"/>
              <a:cs typeface="Microsoft Sans Serif"/>
            </a:endParaRPr>
          </a:p>
        </p:txBody>
      </p:sp>
      <p:sp>
        <p:nvSpPr>
          <p:cNvPr id="46" name="object 46"/>
          <p:cNvSpPr/>
          <p:nvPr/>
        </p:nvSpPr>
        <p:spPr>
          <a:xfrm>
            <a:off x="2894076" y="4044696"/>
            <a:ext cx="1961514" cy="525780"/>
          </a:xfrm>
          <a:custGeom>
            <a:avLst/>
            <a:gdLst/>
            <a:ahLst/>
            <a:cxnLst/>
            <a:rect l="l" t="t" r="r" b="b"/>
            <a:pathLst>
              <a:path w="1961514" h="525779">
                <a:moveTo>
                  <a:pt x="1961388" y="0"/>
                </a:moveTo>
                <a:lnTo>
                  <a:pt x="0" y="0"/>
                </a:lnTo>
                <a:lnTo>
                  <a:pt x="0" y="525779"/>
                </a:lnTo>
                <a:lnTo>
                  <a:pt x="1961388" y="525779"/>
                </a:lnTo>
                <a:lnTo>
                  <a:pt x="1961388" y="0"/>
                </a:lnTo>
                <a:close/>
              </a:path>
            </a:pathLst>
          </a:custGeom>
          <a:solidFill>
            <a:srgbClr val="B4E4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 txBox="1"/>
          <p:nvPr/>
        </p:nvSpPr>
        <p:spPr>
          <a:xfrm>
            <a:off x="3161538" y="4210939"/>
            <a:ext cx="1425575" cy="1866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050" spc="-5" dirty="0">
                <a:solidFill>
                  <a:srgbClr val="242753"/>
                </a:solidFill>
                <a:latin typeface="Microsoft Sans Serif"/>
                <a:cs typeface="Microsoft Sans Serif"/>
              </a:rPr>
              <a:t>Задания</a:t>
            </a:r>
            <a:r>
              <a:rPr sz="1050" spc="-4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050" dirty="0">
                <a:solidFill>
                  <a:srgbClr val="242753"/>
                </a:solidFill>
                <a:latin typeface="Microsoft Sans Serif"/>
                <a:cs typeface="Microsoft Sans Serif"/>
              </a:rPr>
              <a:t>на</a:t>
            </a:r>
            <a:r>
              <a:rPr sz="1050" spc="-3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050" spc="-10" dirty="0">
                <a:solidFill>
                  <a:srgbClr val="242753"/>
                </a:solidFill>
                <a:latin typeface="Microsoft Sans Serif"/>
                <a:cs typeface="Microsoft Sans Serif"/>
              </a:rPr>
              <a:t>альтруизм</a:t>
            </a:r>
            <a:endParaRPr sz="1050">
              <a:latin typeface="Microsoft Sans Serif"/>
              <a:cs typeface="Microsoft Sans Serif"/>
            </a:endParaRPr>
          </a:p>
        </p:txBody>
      </p:sp>
      <p:sp>
        <p:nvSpPr>
          <p:cNvPr id="48" name="object 48"/>
          <p:cNvSpPr/>
          <p:nvPr/>
        </p:nvSpPr>
        <p:spPr>
          <a:xfrm>
            <a:off x="2894076" y="4710684"/>
            <a:ext cx="1961514" cy="527685"/>
          </a:xfrm>
          <a:custGeom>
            <a:avLst/>
            <a:gdLst/>
            <a:ahLst/>
            <a:cxnLst/>
            <a:rect l="l" t="t" r="r" b="b"/>
            <a:pathLst>
              <a:path w="1961514" h="527685">
                <a:moveTo>
                  <a:pt x="1961388" y="0"/>
                </a:moveTo>
                <a:lnTo>
                  <a:pt x="0" y="0"/>
                </a:lnTo>
                <a:lnTo>
                  <a:pt x="0" y="527304"/>
                </a:lnTo>
                <a:lnTo>
                  <a:pt x="1961388" y="527304"/>
                </a:lnTo>
                <a:lnTo>
                  <a:pt x="1961388" y="0"/>
                </a:lnTo>
                <a:close/>
              </a:path>
            </a:pathLst>
          </a:custGeom>
          <a:solidFill>
            <a:srgbClr val="B4E4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 txBox="1"/>
          <p:nvPr/>
        </p:nvSpPr>
        <p:spPr>
          <a:xfrm>
            <a:off x="3160014" y="4798314"/>
            <a:ext cx="1429385" cy="3467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" algn="ctr">
              <a:lnSpc>
                <a:spcPct val="100000"/>
              </a:lnSpc>
              <a:spcBef>
                <a:spcPts val="105"/>
              </a:spcBef>
            </a:pPr>
            <a:r>
              <a:rPr sz="1050" spc="-5" dirty="0">
                <a:solidFill>
                  <a:srgbClr val="242753"/>
                </a:solidFill>
                <a:latin typeface="Microsoft Sans Serif"/>
                <a:cs typeface="Microsoft Sans Serif"/>
              </a:rPr>
              <a:t>Задания</a:t>
            </a:r>
            <a:endParaRPr sz="1050">
              <a:latin typeface="Microsoft Sans Serif"/>
              <a:cs typeface="Microsoft Sans Serif"/>
            </a:endParaRPr>
          </a:p>
          <a:p>
            <a:pPr algn="ctr">
              <a:lnSpc>
                <a:spcPct val="100000"/>
              </a:lnSpc>
            </a:pPr>
            <a:r>
              <a:rPr sz="1050" dirty="0">
                <a:solidFill>
                  <a:srgbClr val="242753"/>
                </a:solidFill>
                <a:latin typeface="Microsoft Sans Serif"/>
                <a:cs typeface="Microsoft Sans Serif"/>
              </a:rPr>
              <a:t>на</a:t>
            </a:r>
            <a:r>
              <a:rPr sz="1050" spc="-3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050" spc="-15" dirty="0">
                <a:solidFill>
                  <a:srgbClr val="242753"/>
                </a:solidFill>
                <a:latin typeface="Microsoft Sans Serif"/>
                <a:cs typeface="Microsoft Sans Serif"/>
              </a:rPr>
              <a:t>коммуникативность</a:t>
            </a:r>
            <a:endParaRPr sz="1050">
              <a:latin typeface="Microsoft Sans Serif"/>
              <a:cs typeface="Microsoft Sans Serif"/>
            </a:endParaRPr>
          </a:p>
        </p:txBody>
      </p:sp>
      <p:sp>
        <p:nvSpPr>
          <p:cNvPr id="50" name="object 50"/>
          <p:cNvSpPr/>
          <p:nvPr/>
        </p:nvSpPr>
        <p:spPr>
          <a:xfrm>
            <a:off x="5900928" y="5236464"/>
            <a:ext cx="5774690" cy="1053465"/>
          </a:xfrm>
          <a:custGeom>
            <a:avLst/>
            <a:gdLst/>
            <a:ahLst/>
            <a:cxnLst/>
            <a:rect l="l" t="t" r="r" b="b"/>
            <a:pathLst>
              <a:path w="5774690" h="1053464">
                <a:moveTo>
                  <a:pt x="208788" y="946404"/>
                </a:moveTo>
                <a:lnTo>
                  <a:pt x="109728" y="946404"/>
                </a:lnTo>
                <a:lnTo>
                  <a:pt x="109728" y="845820"/>
                </a:lnTo>
                <a:lnTo>
                  <a:pt x="1524" y="845820"/>
                </a:lnTo>
                <a:lnTo>
                  <a:pt x="1524" y="946404"/>
                </a:lnTo>
                <a:lnTo>
                  <a:pt x="1524" y="1053084"/>
                </a:lnTo>
                <a:lnTo>
                  <a:pt x="109728" y="1053084"/>
                </a:lnTo>
                <a:lnTo>
                  <a:pt x="208788" y="1053084"/>
                </a:lnTo>
                <a:lnTo>
                  <a:pt x="208788" y="946404"/>
                </a:lnTo>
                <a:close/>
              </a:path>
              <a:path w="5774690" h="1053464">
                <a:moveTo>
                  <a:pt x="236220" y="0"/>
                </a:moveTo>
                <a:lnTo>
                  <a:pt x="121920" y="0"/>
                </a:lnTo>
                <a:lnTo>
                  <a:pt x="1524" y="0"/>
                </a:lnTo>
                <a:lnTo>
                  <a:pt x="0" y="0"/>
                </a:lnTo>
                <a:lnTo>
                  <a:pt x="0" y="234696"/>
                </a:lnTo>
                <a:lnTo>
                  <a:pt x="121920" y="234696"/>
                </a:lnTo>
                <a:lnTo>
                  <a:pt x="121920" y="120396"/>
                </a:lnTo>
                <a:lnTo>
                  <a:pt x="236220" y="120396"/>
                </a:lnTo>
                <a:lnTo>
                  <a:pt x="236220" y="0"/>
                </a:lnTo>
                <a:close/>
              </a:path>
              <a:path w="5774690" h="1053464">
                <a:moveTo>
                  <a:pt x="5771388" y="818400"/>
                </a:moveTo>
                <a:lnTo>
                  <a:pt x="5649468" y="818400"/>
                </a:lnTo>
                <a:lnTo>
                  <a:pt x="5649468" y="932700"/>
                </a:lnTo>
                <a:lnTo>
                  <a:pt x="5535168" y="932700"/>
                </a:lnTo>
                <a:lnTo>
                  <a:pt x="5535168" y="1053084"/>
                </a:lnTo>
                <a:lnTo>
                  <a:pt x="5649468" y="1053084"/>
                </a:lnTo>
                <a:lnTo>
                  <a:pt x="5769864" y="1053084"/>
                </a:lnTo>
                <a:lnTo>
                  <a:pt x="5771388" y="1053084"/>
                </a:lnTo>
                <a:lnTo>
                  <a:pt x="5771388" y="818400"/>
                </a:lnTo>
                <a:close/>
              </a:path>
              <a:path w="5774690" h="1053464">
                <a:moveTo>
                  <a:pt x="5774436" y="0"/>
                </a:moveTo>
                <a:lnTo>
                  <a:pt x="5654040" y="0"/>
                </a:lnTo>
                <a:lnTo>
                  <a:pt x="5541264" y="0"/>
                </a:lnTo>
                <a:lnTo>
                  <a:pt x="5541264" y="120396"/>
                </a:lnTo>
                <a:lnTo>
                  <a:pt x="5654040" y="120396"/>
                </a:lnTo>
                <a:lnTo>
                  <a:pt x="5654040" y="234696"/>
                </a:lnTo>
                <a:lnTo>
                  <a:pt x="5774436" y="234696"/>
                </a:lnTo>
                <a:lnTo>
                  <a:pt x="5774436" y="120396"/>
                </a:lnTo>
                <a:lnTo>
                  <a:pt x="577443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xmlns="" id="{A270C614-07C5-4856-A517-69505A1828A3}"/>
              </a:ext>
            </a:extLst>
          </p:cNvPr>
          <p:cNvSpPr txBox="1"/>
          <p:nvPr/>
        </p:nvSpPr>
        <p:spPr>
          <a:xfrm>
            <a:off x="888777" y="2157983"/>
            <a:ext cx="16104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spc="-10" dirty="0">
                <a:solidFill>
                  <a:srgbClr val="FFFFFF"/>
                </a:solidFill>
                <a:latin typeface="Calibri"/>
                <a:cs typeface="Calibri"/>
              </a:rPr>
              <a:t>до </a:t>
            </a:r>
            <a:r>
              <a:rPr lang="ru-RU" b="1" dirty="0">
                <a:solidFill>
                  <a:srgbClr val="FFFFFF"/>
                </a:solidFill>
                <a:latin typeface="Calibri"/>
                <a:cs typeface="Calibri"/>
              </a:rPr>
              <a:t>20</a:t>
            </a:r>
            <a:r>
              <a:rPr lang="ru-RU" b="1" spc="-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lang="ru-RU" b="1" spc="-5" dirty="0">
                <a:solidFill>
                  <a:srgbClr val="FFFFFF"/>
                </a:solidFill>
                <a:latin typeface="Calibri"/>
                <a:cs typeface="Calibri"/>
              </a:rPr>
              <a:t>мая</a:t>
            </a:r>
            <a:endParaRPr lang="ru-RU" dirty="0">
              <a:latin typeface="Calibri"/>
              <a:cs typeface="Calibri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7174992" y="1295400"/>
            <a:ext cx="4468495" cy="4994275"/>
            <a:chOff x="7174992" y="1295400"/>
            <a:chExt cx="4468495" cy="4994275"/>
          </a:xfrm>
        </p:grpSpPr>
        <p:sp>
          <p:nvSpPr>
            <p:cNvPr id="3" name="object 3"/>
            <p:cNvSpPr/>
            <p:nvPr/>
          </p:nvSpPr>
          <p:spPr>
            <a:xfrm>
              <a:off x="7174992" y="1295400"/>
              <a:ext cx="4447540" cy="3662679"/>
            </a:xfrm>
            <a:custGeom>
              <a:avLst/>
              <a:gdLst/>
              <a:ahLst/>
              <a:cxnLst/>
              <a:rect l="l" t="t" r="r" b="b"/>
              <a:pathLst>
                <a:path w="4447540" h="3662679">
                  <a:moveTo>
                    <a:pt x="0" y="3662172"/>
                  </a:moveTo>
                  <a:lnTo>
                    <a:pt x="4447032" y="3662172"/>
                  </a:lnTo>
                  <a:lnTo>
                    <a:pt x="4447032" y="0"/>
                  </a:lnTo>
                  <a:lnTo>
                    <a:pt x="0" y="0"/>
                  </a:lnTo>
                  <a:lnTo>
                    <a:pt x="0" y="3662172"/>
                  </a:lnTo>
                  <a:close/>
                </a:path>
              </a:pathLst>
            </a:custGeom>
            <a:solidFill>
              <a:srgbClr val="242753">
                <a:alpha val="5097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7174992" y="4957571"/>
              <a:ext cx="4468495" cy="1332230"/>
            </a:xfrm>
            <a:custGeom>
              <a:avLst/>
              <a:gdLst/>
              <a:ahLst/>
              <a:cxnLst/>
              <a:rect l="l" t="t" r="r" b="b"/>
              <a:pathLst>
                <a:path w="4468495" h="1332229">
                  <a:moveTo>
                    <a:pt x="4468367" y="0"/>
                  </a:moveTo>
                  <a:lnTo>
                    <a:pt x="0" y="0"/>
                  </a:lnTo>
                  <a:lnTo>
                    <a:pt x="0" y="1331976"/>
                  </a:lnTo>
                  <a:lnTo>
                    <a:pt x="4468367" y="1331976"/>
                  </a:lnTo>
                  <a:lnTo>
                    <a:pt x="4468367" y="0"/>
                  </a:lnTo>
                  <a:close/>
                </a:path>
              </a:pathLst>
            </a:custGeom>
            <a:solidFill>
              <a:srgbClr val="24275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632866" y="284810"/>
            <a:ext cx="8114665" cy="92329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ts val="3535"/>
              </a:lnSpc>
              <a:spcBef>
                <a:spcPts val="95"/>
              </a:spcBef>
            </a:pPr>
            <a:r>
              <a:rPr spc="155" dirty="0"/>
              <a:t>Игра</a:t>
            </a:r>
            <a:r>
              <a:rPr spc="355" dirty="0"/>
              <a:t> </a:t>
            </a:r>
            <a:r>
              <a:rPr spc="520" dirty="0"/>
              <a:t>–</a:t>
            </a:r>
            <a:r>
              <a:rPr spc="350" dirty="0"/>
              <a:t> </a:t>
            </a:r>
            <a:r>
              <a:rPr spc="240" dirty="0"/>
              <a:t>погружение</a:t>
            </a:r>
            <a:r>
              <a:rPr spc="390" dirty="0"/>
              <a:t> </a:t>
            </a:r>
            <a:r>
              <a:rPr spc="140" dirty="0"/>
              <a:t>в</a:t>
            </a:r>
            <a:r>
              <a:rPr spc="345" dirty="0"/>
              <a:t> </a:t>
            </a:r>
            <a:r>
              <a:rPr spc="50" dirty="0"/>
              <a:t>мир</a:t>
            </a:r>
            <a:r>
              <a:rPr spc="365" dirty="0"/>
              <a:t> </a:t>
            </a:r>
            <a:r>
              <a:rPr spc="155" dirty="0"/>
              <a:t>Большой</a:t>
            </a:r>
          </a:p>
          <a:p>
            <a:pPr marL="12700">
              <a:lnSpc>
                <a:spcPts val="3535"/>
              </a:lnSpc>
            </a:pPr>
            <a:r>
              <a:rPr spc="85" dirty="0"/>
              <a:t>перемены</a:t>
            </a:r>
            <a:r>
              <a:rPr spc="385" dirty="0"/>
              <a:t> </a:t>
            </a:r>
            <a:r>
              <a:rPr spc="229" dirty="0"/>
              <a:t>для</a:t>
            </a:r>
            <a:r>
              <a:rPr spc="375" dirty="0"/>
              <a:t> </a:t>
            </a:r>
            <a:r>
              <a:rPr spc="195" dirty="0"/>
              <a:t>школьников</a:t>
            </a:r>
            <a:r>
              <a:rPr spc="385" dirty="0"/>
              <a:t> </a:t>
            </a:r>
            <a:r>
              <a:rPr spc="140" dirty="0"/>
              <a:t>5-7</a:t>
            </a:r>
            <a:r>
              <a:rPr spc="355" dirty="0"/>
              <a:t> </a:t>
            </a:r>
            <a:r>
              <a:rPr spc="204" dirty="0"/>
              <a:t>классов</a:t>
            </a:r>
          </a:p>
        </p:txBody>
      </p:sp>
      <p:sp>
        <p:nvSpPr>
          <p:cNvPr id="6" name="object 6"/>
          <p:cNvSpPr/>
          <p:nvPr/>
        </p:nvSpPr>
        <p:spPr>
          <a:xfrm>
            <a:off x="633983" y="1295400"/>
            <a:ext cx="6146800" cy="4994275"/>
          </a:xfrm>
          <a:custGeom>
            <a:avLst/>
            <a:gdLst/>
            <a:ahLst/>
            <a:cxnLst/>
            <a:rect l="l" t="t" r="r" b="b"/>
            <a:pathLst>
              <a:path w="6146800" h="4994275">
                <a:moveTo>
                  <a:pt x="6146292" y="0"/>
                </a:moveTo>
                <a:lnTo>
                  <a:pt x="0" y="0"/>
                </a:lnTo>
                <a:lnTo>
                  <a:pt x="0" y="4994148"/>
                </a:lnTo>
                <a:lnTo>
                  <a:pt x="6146292" y="4994148"/>
                </a:lnTo>
                <a:lnTo>
                  <a:pt x="6146292" y="0"/>
                </a:lnTo>
                <a:close/>
              </a:path>
            </a:pathLst>
          </a:custGeom>
          <a:solidFill>
            <a:srgbClr val="242753">
              <a:alpha val="5097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sz="half" idx="2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96850" marR="583565" indent="-196850" algn="r">
              <a:lnSpc>
                <a:spcPct val="100000"/>
              </a:lnSpc>
              <a:spcBef>
                <a:spcPts val="105"/>
              </a:spcBef>
              <a:buAutoNum type="arabicPeriod"/>
              <a:tabLst>
                <a:tab pos="196850" algn="l"/>
              </a:tabLst>
            </a:pPr>
            <a:r>
              <a:rPr b="1" spc="-10" dirty="0">
                <a:latin typeface="Arial"/>
                <a:cs typeface="Arial"/>
              </a:rPr>
              <a:t>Пространство</a:t>
            </a:r>
            <a:r>
              <a:rPr b="1" spc="5" dirty="0">
                <a:latin typeface="Arial"/>
                <a:cs typeface="Arial"/>
              </a:rPr>
              <a:t> </a:t>
            </a:r>
            <a:r>
              <a:rPr b="1" dirty="0">
                <a:latin typeface="Arial"/>
                <a:cs typeface="Arial"/>
              </a:rPr>
              <a:t>игры</a:t>
            </a:r>
            <a:r>
              <a:rPr b="1" spc="-5" dirty="0">
                <a:latin typeface="Arial"/>
                <a:cs typeface="Arial"/>
              </a:rPr>
              <a:t> </a:t>
            </a:r>
            <a:r>
              <a:rPr spc="370" dirty="0"/>
              <a:t>–</a:t>
            </a:r>
            <a:r>
              <a:rPr spc="10" dirty="0"/>
              <a:t> </a:t>
            </a:r>
            <a:r>
              <a:rPr spc="-25" dirty="0"/>
              <a:t>карта</a:t>
            </a:r>
            <a:r>
              <a:rPr spc="-15" dirty="0"/>
              <a:t> «вызовов»</a:t>
            </a:r>
            <a:r>
              <a:rPr spc="-5" dirty="0"/>
              <a:t> </a:t>
            </a:r>
            <a:r>
              <a:rPr spc="-25" dirty="0"/>
              <a:t>конкурса</a:t>
            </a:r>
          </a:p>
          <a:p>
            <a:pPr marL="208915" indent="-196850">
              <a:lnSpc>
                <a:spcPct val="100000"/>
              </a:lnSpc>
              <a:spcBef>
                <a:spcPts val="1030"/>
              </a:spcBef>
              <a:buAutoNum type="arabicPeriod"/>
              <a:tabLst>
                <a:tab pos="209550" algn="l"/>
              </a:tabLst>
            </a:pPr>
            <a:r>
              <a:rPr b="1" spc="-10" dirty="0">
                <a:solidFill>
                  <a:srgbClr val="1D2F4F"/>
                </a:solidFill>
                <a:latin typeface="Arial"/>
                <a:cs typeface="Arial"/>
              </a:rPr>
              <a:t>Кастомизация </a:t>
            </a:r>
            <a:r>
              <a:rPr b="1" dirty="0">
                <a:solidFill>
                  <a:srgbClr val="1D2F4F"/>
                </a:solidFill>
                <a:latin typeface="Arial"/>
                <a:cs typeface="Arial"/>
              </a:rPr>
              <a:t>персонажа</a:t>
            </a:r>
            <a:r>
              <a:rPr b="1" spc="-35" dirty="0">
                <a:solidFill>
                  <a:srgbClr val="1D2F4F"/>
                </a:solidFill>
                <a:latin typeface="Arial"/>
                <a:cs typeface="Arial"/>
              </a:rPr>
              <a:t> </a:t>
            </a:r>
            <a:r>
              <a:rPr b="1" dirty="0">
                <a:solidFill>
                  <a:srgbClr val="1D2F4F"/>
                </a:solidFill>
                <a:latin typeface="Arial"/>
                <a:cs typeface="Arial"/>
              </a:rPr>
              <a:t>с</a:t>
            </a:r>
            <a:r>
              <a:rPr b="1" spc="-15" dirty="0">
                <a:solidFill>
                  <a:srgbClr val="1D2F4F"/>
                </a:solidFill>
                <a:latin typeface="Arial"/>
                <a:cs typeface="Arial"/>
              </a:rPr>
              <a:t> </a:t>
            </a:r>
            <a:r>
              <a:rPr b="1" spc="-10" dirty="0">
                <a:solidFill>
                  <a:srgbClr val="1D2F4F"/>
                </a:solidFill>
                <a:latin typeface="Arial"/>
                <a:cs typeface="Arial"/>
              </a:rPr>
              <a:t>помощью </a:t>
            </a:r>
            <a:r>
              <a:rPr b="1" spc="-15" dirty="0">
                <a:solidFill>
                  <a:srgbClr val="1D2F4F"/>
                </a:solidFill>
                <a:latin typeface="Arial"/>
                <a:cs typeface="Arial"/>
              </a:rPr>
              <a:t>формы</a:t>
            </a:r>
          </a:p>
          <a:p>
            <a:pPr marL="12700">
              <a:lnSpc>
                <a:spcPct val="100000"/>
              </a:lnSpc>
            </a:pPr>
            <a:r>
              <a:rPr b="1" spc="-10" dirty="0">
                <a:solidFill>
                  <a:srgbClr val="1D2F4F"/>
                </a:solidFill>
                <a:latin typeface="Arial"/>
                <a:cs typeface="Arial"/>
              </a:rPr>
              <a:t>«Большой</a:t>
            </a:r>
            <a:r>
              <a:rPr b="1" spc="-35" dirty="0">
                <a:solidFill>
                  <a:srgbClr val="1D2F4F"/>
                </a:solidFill>
                <a:latin typeface="Arial"/>
                <a:cs typeface="Arial"/>
              </a:rPr>
              <a:t> </a:t>
            </a:r>
            <a:r>
              <a:rPr b="1" spc="-5" dirty="0">
                <a:solidFill>
                  <a:srgbClr val="1D2F4F"/>
                </a:solidFill>
                <a:latin typeface="Arial"/>
                <a:cs typeface="Arial"/>
              </a:rPr>
              <a:t>перемены»</a:t>
            </a: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200">
              <a:latin typeface="Arial"/>
              <a:cs typeface="Arial"/>
            </a:endParaRPr>
          </a:p>
          <a:p>
            <a:pPr marL="196850" marR="609600" indent="-196850" algn="r">
              <a:lnSpc>
                <a:spcPct val="100000"/>
              </a:lnSpc>
              <a:buAutoNum type="arabicPeriod" startAt="3"/>
              <a:tabLst>
                <a:tab pos="196850" algn="l"/>
              </a:tabLst>
            </a:pPr>
            <a:r>
              <a:rPr b="1" spc="-20" dirty="0">
                <a:latin typeface="Arial"/>
                <a:cs typeface="Arial"/>
              </a:rPr>
              <a:t>Ролевые</a:t>
            </a:r>
            <a:r>
              <a:rPr b="1" spc="-10" dirty="0">
                <a:latin typeface="Arial"/>
                <a:cs typeface="Arial"/>
              </a:rPr>
              <a:t> модели </a:t>
            </a:r>
            <a:r>
              <a:rPr spc="370" dirty="0"/>
              <a:t>–</a:t>
            </a:r>
            <a:r>
              <a:rPr spc="5" dirty="0"/>
              <a:t> </a:t>
            </a:r>
            <a:r>
              <a:rPr spc="-20" dirty="0"/>
              <a:t>будущие</a:t>
            </a:r>
            <a:r>
              <a:rPr spc="40" dirty="0"/>
              <a:t> </a:t>
            </a:r>
            <a:r>
              <a:rPr spc="-15" dirty="0"/>
              <a:t>участники</a:t>
            </a:r>
            <a:r>
              <a:rPr dirty="0"/>
              <a:t> </a:t>
            </a:r>
            <a:r>
              <a:rPr spc="-25" dirty="0"/>
              <a:t>конкурса</a:t>
            </a:r>
          </a:p>
          <a:p>
            <a:pPr>
              <a:lnSpc>
                <a:spcPct val="100000"/>
              </a:lnSpc>
              <a:spcBef>
                <a:spcPts val="25"/>
              </a:spcBef>
              <a:buAutoNum type="arabicPeriod" startAt="3"/>
            </a:pPr>
            <a:endParaRPr spc="-25" dirty="0"/>
          </a:p>
          <a:p>
            <a:pPr marL="278130" marR="633730">
              <a:lnSpc>
                <a:spcPts val="1300"/>
              </a:lnSpc>
            </a:pPr>
            <a:r>
              <a:rPr sz="1200" b="1" spc="-10" dirty="0">
                <a:solidFill>
                  <a:srgbClr val="2D75B6"/>
                </a:solidFill>
                <a:latin typeface="Arial"/>
                <a:cs typeface="Arial"/>
              </a:rPr>
              <a:t>Предприниматель</a:t>
            </a:r>
            <a:r>
              <a:rPr sz="1200" b="1" spc="60" dirty="0">
                <a:solidFill>
                  <a:srgbClr val="2D75B6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1D2F4F"/>
                </a:solidFill>
              </a:rPr>
              <a:t>-</a:t>
            </a:r>
            <a:r>
              <a:rPr sz="1200" spc="40" dirty="0">
                <a:solidFill>
                  <a:srgbClr val="1D2F4F"/>
                </a:solidFill>
              </a:rPr>
              <a:t> </a:t>
            </a:r>
            <a:r>
              <a:rPr sz="1200" spc="-10" dirty="0">
                <a:solidFill>
                  <a:srgbClr val="1D2F4F"/>
                </a:solidFill>
              </a:rPr>
              <a:t>активный</a:t>
            </a:r>
            <a:r>
              <a:rPr sz="1200" spc="15" dirty="0">
                <a:solidFill>
                  <a:srgbClr val="1D2F4F"/>
                </a:solidFill>
              </a:rPr>
              <a:t> </a:t>
            </a:r>
            <a:r>
              <a:rPr sz="1200" spc="-10" dirty="0">
                <a:solidFill>
                  <a:srgbClr val="1D2F4F"/>
                </a:solidFill>
              </a:rPr>
              <a:t>представитель</a:t>
            </a:r>
            <a:r>
              <a:rPr sz="1200" spc="25" dirty="0">
                <a:solidFill>
                  <a:srgbClr val="1D2F4F"/>
                </a:solidFill>
              </a:rPr>
              <a:t> </a:t>
            </a:r>
            <a:r>
              <a:rPr sz="1200" spc="-15" dirty="0">
                <a:solidFill>
                  <a:srgbClr val="1D2F4F"/>
                </a:solidFill>
              </a:rPr>
              <a:t>города, </a:t>
            </a:r>
            <a:r>
              <a:rPr sz="1200" spc="-305" dirty="0">
                <a:solidFill>
                  <a:srgbClr val="1D2F4F"/>
                </a:solidFill>
              </a:rPr>
              <a:t> </a:t>
            </a:r>
            <a:r>
              <a:rPr sz="1200" spc="-5" dirty="0">
                <a:solidFill>
                  <a:srgbClr val="1D2F4F"/>
                </a:solidFill>
              </a:rPr>
              <a:t>обладающий</a:t>
            </a:r>
            <a:r>
              <a:rPr sz="1200" dirty="0">
                <a:solidFill>
                  <a:srgbClr val="1D2F4F"/>
                </a:solidFill>
              </a:rPr>
              <a:t> </a:t>
            </a:r>
            <a:r>
              <a:rPr sz="1200" spc="-10" dirty="0">
                <a:solidFill>
                  <a:srgbClr val="1D2F4F"/>
                </a:solidFill>
              </a:rPr>
              <a:t>большими</a:t>
            </a:r>
            <a:r>
              <a:rPr sz="1200" spc="15" dirty="0">
                <a:solidFill>
                  <a:srgbClr val="1D2F4F"/>
                </a:solidFill>
              </a:rPr>
              <a:t> </a:t>
            </a:r>
            <a:r>
              <a:rPr sz="1200" spc="-10" dirty="0">
                <a:solidFill>
                  <a:srgbClr val="1D2F4F"/>
                </a:solidFill>
              </a:rPr>
              <a:t>ресурсами,</a:t>
            </a:r>
            <a:r>
              <a:rPr sz="1200" spc="-5" dirty="0">
                <a:solidFill>
                  <a:srgbClr val="1D2F4F"/>
                </a:solidFill>
              </a:rPr>
              <a:t> </a:t>
            </a:r>
            <a:r>
              <a:rPr sz="1200" spc="-20" dirty="0">
                <a:solidFill>
                  <a:srgbClr val="1D2F4F"/>
                </a:solidFill>
              </a:rPr>
              <a:t>помогает </a:t>
            </a:r>
            <a:r>
              <a:rPr sz="1200" spc="-15" dirty="0">
                <a:solidFill>
                  <a:srgbClr val="1D2F4F"/>
                </a:solidFill>
              </a:rPr>
              <a:t>ребенку</a:t>
            </a:r>
            <a:endParaRPr sz="1200">
              <a:latin typeface="Arial"/>
              <a:cs typeface="Arial"/>
            </a:endParaRPr>
          </a:p>
          <a:p>
            <a:pPr marL="278130">
              <a:lnSpc>
                <a:spcPts val="1270"/>
              </a:lnSpc>
            </a:pPr>
            <a:r>
              <a:rPr sz="1200" spc="-15" dirty="0">
                <a:solidFill>
                  <a:srgbClr val="1D2F4F"/>
                </a:solidFill>
              </a:rPr>
              <a:t>преобразовывать</a:t>
            </a:r>
            <a:r>
              <a:rPr sz="1200" spc="-20" dirty="0">
                <a:solidFill>
                  <a:srgbClr val="1D2F4F"/>
                </a:solidFill>
              </a:rPr>
              <a:t> </a:t>
            </a:r>
            <a:r>
              <a:rPr sz="1200" spc="-15" dirty="0">
                <a:solidFill>
                  <a:srgbClr val="1D2F4F"/>
                </a:solidFill>
              </a:rPr>
              <a:t>окружающий</a:t>
            </a:r>
            <a:r>
              <a:rPr sz="1200" spc="5" dirty="0">
                <a:solidFill>
                  <a:srgbClr val="1D2F4F"/>
                </a:solidFill>
              </a:rPr>
              <a:t> </a:t>
            </a:r>
            <a:r>
              <a:rPr sz="1200" spc="-10" dirty="0">
                <a:solidFill>
                  <a:srgbClr val="1D2F4F"/>
                </a:solidFill>
              </a:rPr>
              <a:t>мир,</a:t>
            </a:r>
            <a:r>
              <a:rPr sz="1200" spc="15" dirty="0">
                <a:solidFill>
                  <a:srgbClr val="1D2F4F"/>
                </a:solidFill>
              </a:rPr>
              <a:t> </a:t>
            </a:r>
            <a:r>
              <a:rPr sz="1200" spc="-10" dirty="0">
                <a:solidFill>
                  <a:srgbClr val="1D2F4F"/>
                </a:solidFill>
              </a:rPr>
              <a:t>менять</a:t>
            </a:r>
            <a:r>
              <a:rPr sz="1200" spc="10" dirty="0">
                <a:solidFill>
                  <a:srgbClr val="1D2F4F"/>
                </a:solidFill>
              </a:rPr>
              <a:t> </a:t>
            </a:r>
            <a:r>
              <a:rPr sz="1200" spc="-20" dirty="0">
                <a:solidFill>
                  <a:srgbClr val="1D2F4F"/>
                </a:solidFill>
              </a:rPr>
              <a:t>его</a:t>
            </a:r>
            <a:endParaRPr sz="1200"/>
          </a:p>
          <a:p>
            <a:pPr marL="278130" marR="395605">
              <a:lnSpc>
                <a:spcPts val="1300"/>
              </a:lnSpc>
              <a:spcBef>
                <a:spcPts val="1025"/>
              </a:spcBef>
            </a:pPr>
            <a:r>
              <a:rPr sz="1200" b="1" spc="-10" dirty="0">
                <a:solidFill>
                  <a:srgbClr val="2D75B6"/>
                </a:solidFill>
                <a:latin typeface="Arial"/>
                <a:cs typeface="Arial"/>
              </a:rPr>
              <a:t>Друг-ровесник,</a:t>
            </a:r>
            <a:r>
              <a:rPr sz="1200" b="1" spc="25" dirty="0">
                <a:solidFill>
                  <a:srgbClr val="2D75B6"/>
                </a:solidFill>
                <a:latin typeface="Arial"/>
                <a:cs typeface="Arial"/>
              </a:rPr>
              <a:t> </a:t>
            </a:r>
            <a:r>
              <a:rPr sz="1200" spc="-15" dirty="0">
                <a:solidFill>
                  <a:srgbClr val="1D2F4F"/>
                </a:solidFill>
              </a:rPr>
              <a:t>который</a:t>
            </a:r>
            <a:r>
              <a:rPr sz="1200" spc="-10" dirty="0">
                <a:solidFill>
                  <a:srgbClr val="1D2F4F"/>
                </a:solidFill>
              </a:rPr>
              <a:t> попадает</a:t>
            </a:r>
            <a:r>
              <a:rPr sz="1200" spc="-20" dirty="0">
                <a:solidFill>
                  <a:srgbClr val="1D2F4F"/>
                </a:solidFill>
              </a:rPr>
              <a:t> </a:t>
            </a:r>
            <a:r>
              <a:rPr sz="1200" dirty="0">
                <a:solidFill>
                  <a:srgbClr val="1D2F4F"/>
                </a:solidFill>
              </a:rPr>
              <a:t>в</a:t>
            </a:r>
            <a:r>
              <a:rPr sz="1200" spc="5" dirty="0">
                <a:solidFill>
                  <a:srgbClr val="1D2F4F"/>
                </a:solidFill>
              </a:rPr>
              <a:t> </a:t>
            </a:r>
            <a:r>
              <a:rPr sz="1200" spc="-10" dirty="0">
                <a:solidFill>
                  <a:srgbClr val="1D2F4F"/>
                </a:solidFill>
              </a:rPr>
              <a:t>различные</a:t>
            </a:r>
            <a:r>
              <a:rPr sz="1200" spc="-5" dirty="0">
                <a:solidFill>
                  <a:srgbClr val="1D2F4F"/>
                </a:solidFill>
              </a:rPr>
              <a:t> </a:t>
            </a:r>
            <a:r>
              <a:rPr sz="1200" spc="-10" dirty="0">
                <a:solidFill>
                  <a:srgbClr val="1D2F4F"/>
                </a:solidFill>
              </a:rPr>
              <a:t>сложные </a:t>
            </a:r>
            <a:r>
              <a:rPr sz="1200" spc="-5" dirty="0">
                <a:solidFill>
                  <a:srgbClr val="1D2F4F"/>
                </a:solidFill>
              </a:rPr>
              <a:t> ситуации,</a:t>
            </a:r>
            <a:r>
              <a:rPr sz="1200" spc="30" dirty="0">
                <a:solidFill>
                  <a:srgbClr val="1D2F4F"/>
                </a:solidFill>
              </a:rPr>
              <a:t> </a:t>
            </a:r>
            <a:r>
              <a:rPr sz="1200" spc="-15" dirty="0">
                <a:solidFill>
                  <a:srgbClr val="1D2F4F"/>
                </a:solidFill>
              </a:rPr>
              <a:t>имеет</a:t>
            </a:r>
            <a:r>
              <a:rPr sz="1200" spc="-5" dirty="0">
                <a:solidFill>
                  <a:srgbClr val="1D2F4F"/>
                </a:solidFill>
              </a:rPr>
              <a:t> </a:t>
            </a:r>
            <a:r>
              <a:rPr sz="1200" spc="-15" dirty="0">
                <a:solidFill>
                  <a:srgbClr val="1D2F4F"/>
                </a:solidFill>
              </a:rPr>
              <a:t>живое</a:t>
            </a:r>
            <a:r>
              <a:rPr sz="1200" spc="5" dirty="0">
                <a:solidFill>
                  <a:srgbClr val="1D2F4F"/>
                </a:solidFill>
              </a:rPr>
              <a:t> </a:t>
            </a:r>
            <a:r>
              <a:rPr sz="1200" spc="-10" dirty="0">
                <a:solidFill>
                  <a:srgbClr val="1D2F4F"/>
                </a:solidFill>
              </a:rPr>
              <a:t>воображение,</a:t>
            </a:r>
            <a:r>
              <a:rPr sz="1200" spc="-15" dirty="0">
                <a:solidFill>
                  <a:srgbClr val="1D2F4F"/>
                </a:solidFill>
              </a:rPr>
              <a:t> </a:t>
            </a:r>
            <a:r>
              <a:rPr sz="1200" spc="-20" dirty="0">
                <a:solidFill>
                  <a:srgbClr val="1D2F4F"/>
                </a:solidFill>
              </a:rPr>
              <a:t>помогает </a:t>
            </a:r>
            <a:r>
              <a:rPr sz="1200" spc="-15" dirty="0">
                <a:solidFill>
                  <a:srgbClr val="1D2F4F"/>
                </a:solidFill>
              </a:rPr>
              <a:t>участнику</a:t>
            </a:r>
            <a:r>
              <a:rPr sz="1200" spc="55" dirty="0">
                <a:solidFill>
                  <a:srgbClr val="1D2F4F"/>
                </a:solidFill>
              </a:rPr>
              <a:t> </a:t>
            </a:r>
            <a:r>
              <a:rPr sz="1200" dirty="0">
                <a:solidFill>
                  <a:srgbClr val="1D2F4F"/>
                </a:solidFill>
              </a:rPr>
              <a:t>в</a:t>
            </a:r>
            <a:endParaRPr sz="1200">
              <a:latin typeface="Arial"/>
              <a:cs typeface="Arial"/>
            </a:endParaRPr>
          </a:p>
          <a:p>
            <a:pPr marL="278130">
              <a:lnSpc>
                <a:spcPts val="1270"/>
              </a:lnSpc>
            </a:pPr>
            <a:r>
              <a:rPr sz="1200" spc="-15" dirty="0">
                <a:solidFill>
                  <a:srgbClr val="1D2F4F"/>
                </a:solidFill>
              </a:rPr>
              <a:t>«командных»</a:t>
            </a:r>
            <a:r>
              <a:rPr sz="1200" spc="-35" dirty="0">
                <a:solidFill>
                  <a:srgbClr val="1D2F4F"/>
                </a:solidFill>
              </a:rPr>
              <a:t> </a:t>
            </a:r>
            <a:r>
              <a:rPr sz="1200" spc="-10" dirty="0">
                <a:solidFill>
                  <a:srgbClr val="1D2F4F"/>
                </a:solidFill>
              </a:rPr>
              <a:t>заданиях</a:t>
            </a:r>
            <a:endParaRPr sz="1200"/>
          </a:p>
          <a:p>
            <a:pPr marL="278130" marR="271780">
              <a:lnSpc>
                <a:spcPts val="1300"/>
              </a:lnSpc>
              <a:spcBef>
                <a:spcPts val="1015"/>
              </a:spcBef>
            </a:pPr>
            <a:r>
              <a:rPr sz="1200" b="1" spc="-5" dirty="0">
                <a:solidFill>
                  <a:srgbClr val="2D75B6"/>
                </a:solidFill>
                <a:latin typeface="Arial"/>
                <a:cs typeface="Arial"/>
              </a:rPr>
              <a:t>Учительница </a:t>
            </a:r>
            <a:r>
              <a:rPr sz="1200" spc="315" dirty="0">
                <a:solidFill>
                  <a:srgbClr val="1D2F4F"/>
                </a:solidFill>
              </a:rPr>
              <a:t>– </a:t>
            </a:r>
            <a:r>
              <a:rPr sz="1200" spc="-15" dirty="0">
                <a:solidFill>
                  <a:srgbClr val="1D2F4F"/>
                </a:solidFill>
              </a:rPr>
              <a:t>наставник, </a:t>
            </a:r>
            <a:r>
              <a:rPr sz="1200" spc="-20" dirty="0">
                <a:solidFill>
                  <a:srgbClr val="1D2F4F"/>
                </a:solidFill>
              </a:rPr>
              <a:t>который </a:t>
            </a:r>
            <a:r>
              <a:rPr sz="1200" spc="-30" dirty="0">
                <a:solidFill>
                  <a:srgbClr val="1D2F4F"/>
                </a:solidFill>
              </a:rPr>
              <a:t>подсказывает,</a:t>
            </a:r>
            <a:r>
              <a:rPr sz="1200" spc="-25" dirty="0">
                <a:solidFill>
                  <a:srgbClr val="1D2F4F"/>
                </a:solidFill>
              </a:rPr>
              <a:t> </a:t>
            </a:r>
            <a:r>
              <a:rPr sz="1200" spc="-45" dirty="0">
                <a:solidFill>
                  <a:srgbClr val="1D2F4F"/>
                </a:solidFill>
              </a:rPr>
              <a:t>как </a:t>
            </a:r>
            <a:r>
              <a:rPr sz="1200" spc="-5" dirty="0">
                <a:solidFill>
                  <a:srgbClr val="1D2F4F"/>
                </a:solidFill>
              </a:rPr>
              <a:t>найти </a:t>
            </a:r>
            <a:r>
              <a:rPr sz="1200" spc="-305" dirty="0">
                <a:solidFill>
                  <a:srgbClr val="1D2F4F"/>
                </a:solidFill>
              </a:rPr>
              <a:t> </a:t>
            </a:r>
            <a:r>
              <a:rPr sz="1200" spc="-5" dirty="0">
                <a:solidFill>
                  <a:srgbClr val="1D2F4F"/>
                </a:solidFill>
              </a:rPr>
              <a:t>решение</a:t>
            </a:r>
            <a:r>
              <a:rPr sz="1200" spc="-10" dirty="0">
                <a:solidFill>
                  <a:srgbClr val="1D2F4F"/>
                </a:solidFill>
              </a:rPr>
              <a:t> </a:t>
            </a:r>
            <a:r>
              <a:rPr sz="1200" spc="-5" dirty="0">
                <a:solidFill>
                  <a:srgbClr val="1D2F4F"/>
                </a:solidFill>
              </a:rPr>
              <a:t>той</a:t>
            </a:r>
            <a:r>
              <a:rPr sz="1200" spc="5" dirty="0">
                <a:solidFill>
                  <a:srgbClr val="1D2F4F"/>
                </a:solidFill>
              </a:rPr>
              <a:t> </a:t>
            </a:r>
            <a:r>
              <a:rPr sz="1200" dirty="0">
                <a:solidFill>
                  <a:srgbClr val="1D2F4F"/>
                </a:solidFill>
              </a:rPr>
              <a:t>или</a:t>
            </a:r>
            <a:r>
              <a:rPr sz="1200" spc="25" dirty="0">
                <a:solidFill>
                  <a:srgbClr val="1D2F4F"/>
                </a:solidFill>
              </a:rPr>
              <a:t> </a:t>
            </a:r>
            <a:r>
              <a:rPr sz="1200" spc="-5" dirty="0">
                <a:solidFill>
                  <a:srgbClr val="1D2F4F"/>
                </a:solidFill>
              </a:rPr>
              <a:t>иной</a:t>
            </a:r>
            <a:r>
              <a:rPr sz="1200" spc="10" dirty="0">
                <a:solidFill>
                  <a:srgbClr val="1D2F4F"/>
                </a:solidFill>
              </a:rPr>
              <a:t> </a:t>
            </a:r>
            <a:r>
              <a:rPr sz="1200" spc="-10" dirty="0">
                <a:solidFill>
                  <a:srgbClr val="1D2F4F"/>
                </a:solidFill>
              </a:rPr>
              <a:t>проблемы,</a:t>
            </a:r>
            <a:r>
              <a:rPr sz="1200" spc="-5" dirty="0">
                <a:solidFill>
                  <a:srgbClr val="1D2F4F"/>
                </a:solidFill>
              </a:rPr>
              <a:t> </a:t>
            </a:r>
            <a:r>
              <a:rPr sz="1200" spc="-10" dirty="0">
                <a:solidFill>
                  <a:srgbClr val="1D2F4F"/>
                </a:solidFill>
              </a:rPr>
              <a:t>направляет</a:t>
            </a:r>
            <a:r>
              <a:rPr sz="1200" spc="-20" dirty="0">
                <a:solidFill>
                  <a:srgbClr val="1D2F4F"/>
                </a:solidFill>
              </a:rPr>
              <a:t> </a:t>
            </a:r>
            <a:r>
              <a:rPr sz="1200" spc="-5" dirty="0">
                <a:solidFill>
                  <a:srgbClr val="1D2F4F"/>
                </a:solidFill>
              </a:rPr>
              <a:t>мысли</a:t>
            </a:r>
            <a:r>
              <a:rPr sz="1200" spc="10" dirty="0">
                <a:solidFill>
                  <a:srgbClr val="1D2F4F"/>
                </a:solidFill>
              </a:rPr>
              <a:t> </a:t>
            </a:r>
            <a:r>
              <a:rPr sz="1200" spc="-15" dirty="0">
                <a:solidFill>
                  <a:srgbClr val="1D2F4F"/>
                </a:solidFill>
              </a:rPr>
              <a:t>игрока.</a:t>
            </a:r>
            <a:endParaRPr sz="1200">
              <a:latin typeface="Arial"/>
              <a:cs typeface="Arial"/>
            </a:endParaRPr>
          </a:p>
          <a:p>
            <a:pPr marL="278130">
              <a:lnSpc>
                <a:spcPct val="100000"/>
              </a:lnSpc>
              <a:spcBef>
                <a:spcPts val="830"/>
              </a:spcBef>
            </a:pPr>
            <a:r>
              <a:rPr sz="1200" spc="-10" dirty="0">
                <a:solidFill>
                  <a:srgbClr val="1D2F4F"/>
                </a:solidFill>
              </a:rPr>
              <a:t>Бабуля</a:t>
            </a:r>
            <a:r>
              <a:rPr sz="1200" spc="15" dirty="0">
                <a:solidFill>
                  <a:srgbClr val="1D2F4F"/>
                </a:solidFill>
              </a:rPr>
              <a:t> </a:t>
            </a:r>
            <a:r>
              <a:rPr sz="1200" spc="315" dirty="0">
                <a:solidFill>
                  <a:srgbClr val="1D2F4F"/>
                </a:solidFill>
              </a:rPr>
              <a:t>–</a:t>
            </a:r>
            <a:r>
              <a:rPr sz="1200" spc="15" dirty="0">
                <a:solidFill>
                  <a:srgbClr val="1D2F4F"/>
                </a:solidFill>
              </a:rPr>
              <a:t> </a:t>
            </a:r>
            <a:r>
              <a:rPr sz="1200" spc="-5" dirty="0">
                <a:solidFill>
                  <a:srgbClr val="1D2F4F"/>
                </a:solidFill>
              </a:rPr>
              <a:t>опытная,</a:t>
            </a:r>
            <a:r>
              <a:rPr sz="1200" dirty="0">
                <a:solidFill>
                  <a:srgbClr val="1D2F4F"/>
                </a:solidFill>
              </a:rPr>
              <a:t> </a:t>
            </a:r>
            <a:r>
              <a:rPr sz="1200" spc="-15" dirty="0">
                <a:solidFill>
                  <a:srgbClr val="1D2F4F"/>
                </a:solidFill>
              </a:rPr>
              <a:t>мудрая,</a:t>
            </a:r>
            <a:r>
              <a:rPr sz="1200" dirty="0">
                <a:solidFill>
                  <a:srgbClr val="1D2F4F"/>
                </a:solidFill>
              </a:rPr>
              <a:t> </a:t>
            </a:r>
            <a:r>
              <a:rPr sz="1200" spc="-5" dirty="0">
                <a:solidFill>
                  <a:srgbClr val="1D2F4F"/>
                </a:solidFill>
              </a:rPr>
              <a:t>но</a:t>
            </a:r>
            <a:r>
              <a:rPr sz="1200" spc="10" dirty="0">
                <a:solidFill>
                  <a:srgbClr val="1D2F4F"/>
                </a:solidFill>
              </a:rPr>
              <a:t> </a:t>
            </a:r>
            <a:r>
              <a:rPr sz="1200" dirty="0">
                <a:solidFill>
                  <a:srgbClr val="1D2F4F"/>
                </a:solidFill>
              </a:rPr>
              <a:t>любит</a:t>
            </a:r>
            <a:r>
              <a:rPr sz="1200" spc="25" dirty="0">
                <a:solidFill>
                  <a:srgbClr val="1D2F4F"/>
                </a:solidFill>
              </a:rPr>
              <a:t> </a:t>
            </a:r>
            <a:r>
              <a:rPr sz="1200" spc="-5" dirty="0">
                <a:solidFill>
                  <a:srgbClr val="1D2F4F"/>
                </a:solidFill>
              </a:rPr>
              <a:t>пошутить</a:t>
            </a:r>
            <a:endParaRPr sz="1200"/>
          </a:p>
          <a:p>
            <a:pPr marL="278130">
              <a:lnSpc>
                <a:spcPct val="100000"/>
              </a:lnSpc>
              <a:spcBef>
                <a:spcPts val="860"/>
              </a:spcBef>
            </a:pPr>
            <a:r>
              <a:rPr sz="1200" b="1" spc="-10" dirty="0">
                <a:solidFill>
                  <a:srgbClr val="FF3A56"/>
                </a:solidFill>
                <a:latin typeface="Arial"/>
                <a:cs typeface="Arial"/>
              </a:rPr>
              <a:t>Волшебные</a:t>
            </a:r>
            <a:r>
              <a:rPr sz="1200" b="1" spc="-35" dirty="0">
                <a:solidFill>
                  <a:srgbClr val="FF3A56"/>
                </a:solidFill>
                <a:latin typeface="Arial"/>
                <a:cs typeface="Arial"/>
              </a:rPr>
              <a:t> </a:t>
            </a:r>
            <a:r>
              <a:rPr sz="1200" b="1" spc="-15" dirty="0">
                <a:solidFill>
                  <a:srgbClr val="FF3A56"/>
                </a:solidFill>
                <a:latin typeface="Arial"/>
                <a:cs typeface="Arial"/>
              </a:rPr>
              <a:t>сущности:</a:t>
            </a:r>
            <a:endParaRPr sz="1200">
              <a:latin typeface="Arial"/>
              <a:cs typeface="Arial"/>
            </a:endParaRPr>
          </a:p>
          <a:p>
            <a:pPr marL="278130" marR="455930">
              <a:lnSpc>
                <a:spcPts val="1300"/>
              </a:lnSpc>
              <a:spcBef>
                <a:spcPts val="1015"/>
              </a:spcBef>
            </a:pPr>
            <a:r>
              <a:rPr sz="1200" b="1" spc="-5" dirty="0">
                <a:solidFill>
                  <a:srgbClr val="2D75B6"/>
                </a:solidFill>
                <a:latin typeface="Arial"/>
                <a:cs typeface="Arial"/>
              </a:rPr>
              <a:t>Вжух</a:t>
            </a:r>
            <a:r>
              <a:rPr sz="1200" b="1" spc="5" dirty="0">
                <a:solidFill>
                  <a:srgbClr val="2D75B6"/>
                </a:solidFill>
                <a:latin typeface="Arial"/>
                <a:cs typeface="Arial"/>
              </a:rPr>
              <a:t> </a:t>
            </a:r>
            <a:r>
              <a:rPr sz="1200" spc="315" dirty="0">
                <a:solidFill>
                  <a:srgbClr val="1D2F4F"/>
                </a:solidFill>
              </a:rPr>
              <a:t>–</a:t>
            </a:r>
            <a:r>
              <a:rPr sz="1200" spc="20" dirty="0">
                <a:solidFill>
                  <a:srgbClr val="1D2F4F"/>
                </a:solidFill>
              </a:rPr>
              <a:t> </a:t>
            </a:r>
            <a:r>
              <a:rPr sz="1200" spc="-55" dirty="0">
                <a:solidFill>
                  <a:srgbClr val="1D2F4F"/>
                </a:solidFill>
              </a:rPr>
              <a:t>кот,</a:t>
            </a:r>
            <a:r>
              <a:rPr sz="1200" spc="5" dirty="0">
                <a:solidFill>
                  <a:srgbClr val="1D2F4F"/>
                </a:solidFill>
              </a:rPr>
              <a:t> </a:t>
            </a:r>
            <a:r>
              <a:rPr sz="1200" spc="-15" dirty="0">
                <a:solidFill>
                  <a:srgbClr val="1D2F4F"/>
                </a:solidFill>
              </a:rPr>
              <a:t>который</a:t>
            </a:r>
            <a:r>
              <a:rPr sz="1200" spc="-20" dirty="0">
                <a:solidFill>
                  <a:srgbClr val="1D2F4F"/>
                </a:solidFill>
              </a:rPr>
              <a:t> </a:t>
            </a:r>
            <a:r>
              <a:rPr sz="1200" spc="-15" dirty="0">
                <a:solidFill>
                  <a:srgbClr val="1D2F4F"/>
                </a:solidFill>
              </a:rPr>
              <a:t>сопровождает</a:t>
            </a:r>
            <a:r>
              <a:rPr sz="1200" spc="-20" dirty="0">
                <a:solidFill>
                  <a:srgbClr val="1D2F4F"/>
                </a:solidFill>
              </a:rPr>
              <a:t> </a:t>
            </a:r>
            <a:r>
              <a:rPr sz="1200" spc="-15" dirty="0">
                <a:solidFill>
                  <a:srgbClr val="1D2F4F"/>
                </a:solidFill>
              </a:rPr>
              <a:t>ребенка</a:t>
            </a:r>
            <a:r>
              <a:rPr sz="1200" spc="-20" dirty="0">
                <a:solidFill>
                  <a:srgbClr val="1D2F4F"/>
                </a:solidFill>
              </a:rPr>
              <a:t> </a:t>
            </a:r>
            <a:r>
              <a:rPr sz="1200" spc="-5" dirty="0">
                <a:solidFill>
                  <a:srgbClr val="1D2F4F"/>
                </a:solidFill>
              </a:rPr>
              <a:t>весь</a:t>
            </a:r>
            <a:r>
              <a:rPr sz="1200" spc="10" dirty="0">
                <a:solidFill>
                  <a:srgbClr val="1D2F4F"/>
                </a:solidFill>
              </a:rPr>
              <a:t> </a:t>
            </a:r>
            <a:r>
              <a:rPr sz="1200" spc="-25" dirty="0">
                <a:solidFill>
                  <a:srgbClr val="1D2F4F"/>
                </a:solidFill>
              </a:rPr>
              <a:t>конкурс</a:t>
            </a:r>
            <a:r>
              <a:rPr sz="1200" spc="25" dirty="0">
                <a:solidFill>
                  <a:srgbClr val="1D2F4F"/>
                </a:solidFill>
              </a:rPr>
              <a:t> </a:t>
            </a:r>
            <a:r>
              <a:rPr sz="1200" spc="-5" dirty="0">
                <a:solidFill>
                  <a:srgbClr val="1D2F4F"/>
                </a:solidFill>
              </a:rPr>
              <a:t>и </a:t>
            </a:r>
            <a:r>
              <a:rPr sz="1200" spc="-305" dirty="0">
                <a:solidFill>
                  <a:srgbClr val="1D2F4F"/>
                </a:solidFill>
              </a:rPr>
              <a:t> </a:t>
            </a:r>
            <a:r>
              <a:rPr sz="1200" spc="-30" dirty="0">
                <a:solidFill>
                  <a:srgbClr val="1D2F4F"/>
                </a:solidFill>
              </a:rPr>
              <a:t>подсказывает,</a:t>
            </a:r>
            <a:r>
              <a:rPr sz="1200" spc="-25" dirty="0">
                <a:solidFill>
                  <a:srgbClr val="1D2F4F"/>
                </a:solidFill>
              </a:rPr>
              <a:t> </a:t>
            </a:r>
            <a:r>
              <a:rPr sz="1200" spc="-20" dirty="0">
                <a:solidFill>
                  <a:srgbClr val="1D2F4F"/>
                </a:solidFill>
              </a:rPr>
              <a:t>помогает </a:t>
            </a:r>
            <a:r>
              <a:rPr sz="1200" dirty="0">
                <a:solidFill>
                  <a:srgbClr val="1D2F4F"/>
                </a:solidFill>
              </a:rPr>
              <a:t>в</a:t>
            </a:r>
            <a:r>
              <a:rPr sz="1200" spc="10" dirty="0">
                <a:solidFill>
                  <a:srgbClr val="1D2F4F"/>
                </a:solidFill>
              </a:rPr>
              <a:t> </a:t>
            </a:r>
            <a:r>
              <a:rPr sz="1200" spc="-10" dirty="0">
                <a:solidFill>
                  <a:srgbClr val="1D2F4F"/>
                </a:solidFill>
              </a:rPr>
              <a:t>прохождении.</a:t>
            </a:r>
            <a:r>
              <a:rPr sz="1200" spc="5" dirty="0">
                <a:solidFill>
                  <a:srgbClr val="1D2F4F"/>
                </a:solidFill>
              </a:rPr>
              <a:t> </a:t>
            </a:r>
            <a:r>
              <a:rPr sz="1200" spc="-25" dirty="0">
                <a:solidFill>
                  <a:srgbClr val="1D2F4F"/>
                </a:solidFill>
              </a:rPr>
              <a:t>Умеет</a:t>
            </a:r>
            <a:r>
              <a:rPr sz="1200" spc="-20" dirty="0">
                <a:solidFill>
                  <a:srgbClr val="1D2F4F"/>
                </a:solidFill>
              </a:rPr>
              <a:t> </a:t>
            </a:r>
            <a:r>
              <a:rPr sz="1200" spc="-10" dirty="0">
                <a:solidFill>
                  <a:srgbClr val="1D2F4F"/>
                </a:solidFill>
              </a:rPr>
              <a:t>говорить</a:t>
            </a:r>
            <a:endParaRPr sz="1200">
              <a:latin typeface="Arial"/>
              <a:cs typeface="Arial"/>
            </a:endParaRPr>
          </a:p>
          <a:p>
            <a:pPr marL="278130">
              <a:lnSpc>
                <a:spcPct val="100000"/>
              </a:lnSpc>
              <a:spcBef>
                <a:spcPts val="830"/>
              </a:spcBef>
            </a:pPr>
            <a:r>
              <a:rPr sz="1200" b="1" spc="-10" dirty="0">
                <a:solidFill>
                  <a:srgbClr val="2D75B6"/>
                </a:solidFill>
                <a:latin typeface="Arial"/>
                <a:cs typeface="Arial"/>
              </a:rPr>
              <a:t>Ничто</a:t>
            </a:r>
            <a:r>
              <a:rPr sz="1200" b="1" spc="25" dirty="0">
                <a:solidFill>
                  <a:srgbClr val="2D75B6"/>
                </a:solidFill>
                <a:latin typeface="Arial"/>
                <a:cs typeface="Arial"/>
              </a:rPr>
              <a:t> </a:t>
            </a:r>
            <a:r>
              <a:rPr sz="1200" spc="315" dirty="0">
                <a:solidFill>
                  <a:srgbClr val="1D2F4F"/>
                </a:solidFill>
              </a:rPr>
              <a:t>–</a:t>
            </a:r>
            <a:r>
              <a:rPr sz="1200" spc="10" dirty="0">
                <a:solidFill>
                  <a:srgbClr val="1D2F4F"/>
                </a:solidFill>
              </a:rPr>
              <a:t> </a:t>
            </a:r>
            <a:r>
              <a:rPr sz="1200" spc="-10" dirty="0">
                <a:solidFill>
                  <a:srgbClr val="1D2F4F"/>
                </a:solidFill>
              </a:rPr>
              <a:t>причина</a:t>
            </a:r>
            <a:r>
              <a:rPr sz="1200" spc="15" dirty="0">
                <a:solidFill>
                  <a:srgbClr val="1D2F4F"/>
                </a:solidFill>
              </a:rPr>
              <a:t> </a:t>
            </a:r>
            <a:r>
              <a:rPr sz="1200" spc="-10" dirty="0">
                <a:solidFill>
                  <a:srgbClr val="1D2F4F"/>
                </a:solidFill>
              </a:rPr>
              <a:t>всех</a:t>
            </a:r>
            <a:r>
              <a:rPr sz="1200" spc="5" dirty="0">
                <a:solidFill>
                  <a:srgbClr val="1D2F4F"/>
                </a:solidFill>
              </a:rPr>
              <a:t> </a:t>
            </a:r>
            <a:r>
              <a:rPr sz="1200" spc="-10" dirty="0">
                <a:solidFill>
                  <a:srgbClr val="1D2F4F"/>
                </a:solidFill>
              </a:rPr>
              <a:t>бед,</a:t>
            </a:r>
            <a:r>
              <a:rPr sz="1200" spc="15" dirty="0">
                <a:solidFill>
                  <a:srgbClr val="1D2F4F"/>
                </a:solidFill>
              </a:rPr>
              <a:t> </a:t>
            </a:r>
            <a:r>
              <a:rPr sz="1200" spc="-10" dirty="0">
                <a:solidFill>
                  <a:srgbClr val="1D2F4F"/>
                </a:solidFill>
              </a:rPr>
              <a:t>происходящих</a:t>
            </a:r>
            <a:r>
              <a:rPr sz="1200" dirty="0">
                <a:solidFill>
                  <a:srgbClr val="1D2F4F"/>
                </a:solidFill>
              </a:rPr>
              <a:t> в</a:t>
            </a:r>
            <a:r>
              <a:rPr sz="1200" spc="30" dirty="0">
                <a:solidFill>
                  <a:srgbClr val="1D2F4F"/>
                </a:solidFill>
              </a:rPr>
              <a:t> </a:t>
            </a:r>
            <a:r>
              <a:rPr sz="1200" spc="-15" dirty="0">
                <a:solidFill>
                  <a:srgbClr val="1D2F4F"/>
                </a:solidFill>
              </a:rPr>
              <a:t>городе</a:t>
            </a:r>
            <a:endParaRPr sz="12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800"/>
          </a:p>
          <a:p>
            <a:pPr marL="256540" indent="-196850">
              <a:lnSpc>
                <a:spcPct val="100000"/>
              </a:lnSpc>
              <a:buAutoNum type="arabicPeriod" startAt="4"/>
              <a:tabLst>
                <a:tab pos="256540" algn="l"/>
              </a:tabLst>
            </a:pPr>
            <a:r>
              <a:rPr b="1" spc="-5" dirty="0">
                <a:solidFill>
                  <a:srgbClr val="1D2F4F"/>
                </a:solidFill>
                <a:latin typeface="Arial"/>
                <a:cs typeface="Arial"/>
              </a:rPr>
              <a:t>Задания </a:t>
            </a:r>
            <a:r>
              <a:rPr spc="370" dirty="0">
                <a:solidFill>
                  <a:srgbClr val="1D2F4F"/>
                </a:solidFill>
              </a:rPr>
              <a:t>–</a:t>
            </a:r>
            <a:r>
              <a:rPr spc="25" dirty="0">
                <a:solidFill>
                  <a:srgbClr val="1D2F4F"/>
                </a:solidFill>
              </a:rPr>
              <a:t> </a:t>
            </a:r>
            <a:r>
              <a:rPr spc="-5" dirty="0">
                <a:solidFill>
                  <a:srgbClr val="1D2F4F"/>
                </a:solidFill>
              </a:rPr>
              <a:t>основа </a:t>
            </a:r>
            <a:r>
              <a:rPr spc="-20" dirty="0">
                <a:solidFill>
                  <a:srgbClr val="1D2F4F"/>
                </a:solidFill>
              </a:rPr>
              <a:t>будущих</a:t>
            </a:r>
            <a:r>
              <a:rPr spc="65" dirty="0">
                <a:solidFill>
                  <a:srgbClr val="1D2F4F"/>
                </a:solidFill>
              </a:rPr>
              <a:t> </a:t>
            </a:r>
            <a:r>
              <a:rPr spc="-10" dirty="0">
                <a:solidFill>
                  <a:srgbClr val="1D2F4F"/>
                </a:solidFill>
              </a:rPr>
              <a:t>профессий/специальностей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7174992" y="4957571"/>
            <a:ext cx="4468495" cy="1332230"/>
          </a:xfrm>
          <a:prstGeom prst="rect">
            <a:avLst/>
          </a:prstGeom>
        </p:spPr>
        <p:txBody>
          <a:bodyPr vert="horz" wrap="square" lIns="0" tIns="168275" rIns="0" bIns="0" rtlCol="0">
            <a:spAutoFit/>
          </a:bodyPr>
          <a:lstStyle/>
          <a:p>
            <a:pPr marL="179070" marR="765810">
              <a:lnSpc>
                <a:spcPct val="100000"/>
              </a:lnSpc>
              <a:spcBef>
                <a:spcPts val="1325"/>
              </a:spcBef>
            </a:pPr>
            <a:r>
              <a:rPr sz="1600" spc="-20" dirty="0">
                <a:solidFill>
                  <a:srgbClr val="FFFFFF"/>
                </a:solidFill>
                <a:latin typeface="Microsoft Sans Serif"/>
                <a:cs typeface="Microsoft Sans Serif"/>
              </a:rPr>
              <a:t>Школьники</a:t>
            </a:r>
            <a:r>
              <a:rPr sz="1600" spc="4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600" spc="-20" dirty="0">
                <a:solidFill>
                  <a:srgbClr val="FFFFFF"/>
                </a:solidFill>
                <a:latin typeface="Microsoft Sans Serif"/>
                <a:cs typeface="Microsoft Sans Serif"/>
              </a:rPr>
              <a:t>смогут</a:t>
            </a:r>
            <a:r>
              <a:rPr sz="1600" spc="3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600" spc="-15" dirty="0">
                <a:solidFill>
                  <a:srgbClr val="FFFFFF"/>
                </a:solidFill>
                <a:latin typeface="Microsoft Sans Serif"/>
                <a:cs typeface="Microsoft Sans Serif"/>
              </a:rPr>
              <a:t>увидеть</a:t>
            </a:r>
            <a:r>
              <a:rPr sz="1600" spc="3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6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реальные </a:t>
            </a:r>
            <a:r>
              <a:rPr sz="1600" spc="-409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600" spc="-20" dirty="0">
                <a:solidFill>
                  <a:srgbClr val="FFFFFF"/>
                </a:solidFill>
                <a:latin typeface="Microsoft Sans Serif"/>
                <a:cs typeface="Microsoft Sans Serif"/>
              </a:rPr>
              <a:t>объекты,</a:t>
            </a:r>
            <a:r>
              <a:rPr sz="1600" spc="3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6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с</a:t>
            </a:r>
            <a:r>
              <a:rPr sz="1600" spc="1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600" spc="-30" dirty="0">
                <a:solidFill>
                  <a:srgbClr val="FFFFFF"/>
                </a:solidFill>
                <a:latin typeface="Microsoft Sans Serif"/>
                <a:cs typeface="Microsoft Sans Serif"/>
              </a:rPr>
              <a:t>которыми</a:t>
            </a:r>
            <a:r>
              <a:rPr sz="1600" spc="4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6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встречались</a:t>
            </a:r>
            <a:endParaRPr sz="1600">
              <a:latin typeface="Microsoft Sans Serif"/>
              <a:cs typeface="Microsoft Sans Serif"/>
            </a:endParaRPr>
          </a:p>
          <a:p>
            <a:pPr marL="179070" marR="1062990">
              <a:lnSpc>
                <a:spcPct val="100000"/>
              </a:lnSpc>
            </a:pPr>
            <a:r>
              <a:rPr sz="16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в</a:t>
            </a:r>
            <a:r>
              <a:rPr sz="16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600" spc="-15" dirty="0">
                <a:solidFill>
                  <a:srgbClr val="FFFFFF"/>
                </a:solidFill>
                <a:latin typeface="Microsoft Sans Serif"/>
                <a:cs typeface="Microsoft Sans Serif"/>
              </a:rPr>
              <a:t>игровом</a:t>
            </a:r>
            <a:r>
              <a:rPr sz="1600" spc="2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6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пространстве</a:t>
            </a:r>
            <a:r>
              <a:rPr sz="16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600" spc="-35" dirty="0">
                <a:solidFill>
                  <a:srgbClr val="FFFFFF"/>
                </a:solidFill>
                <a:latin typeface="Microsoft Sans Serif"/>
                <a:cs typeface="Microsoft Sans Serif"/>
              </a:rPr>
              <a:t>конкурса, </a:t>
            </a:r>
            <a:r>
              <a:rPr sz="1600" spc="-409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6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во</a:t>
            </a:r>
            <a:r>
              <a:rPr sz="1600" spc="1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600" spc="-15" dirty="0">
                <a:solidFill>
                  <a:srgbClr val="FFFFFF"/>
                </a:solidFill>
                <a:latin typeface="Microsoft Sans Serif"/>
                <a:cs typeface="Microsoft Sans Serif"/>
              </a:rPr>
              <a:t>время</a:t>
            </a:r>
            <a:r>
              <a:rPr sz="1600" spc="2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6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путешествия</a:t>
            </a:r>
            <a:endParaRPr sz="1600">
              <a:latin typeface="Microsoft Sans Serif"/>
              <a:cs typeface="Microsoft Sans Serif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7294118" y="1478661"/>
            <a:ext cx="3937635" cy="28905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sz="1600" b="1" spc="-20" dirty="0">
                <a:solidFill>
                  <a:srgbClr val="242753"/>
                </a:solidFill>
                <a:latin typeface="Arial"/>
                <a:cs typeface="Arial"/>
              </a:rPr>
              <a:t>ДОСТОПРИМЕЧАТЕЛЬНОСТИ</a:t>
            </a:r>
            <a:r>
              <a:rPr sz="1600" b="1" spc="70" dirty="0">
                <a:solidFill>
                  <a:srgbClr val="242753"/>
                </a:solidFill>
                <a:latin typeface="Arial"/>
                <a:cs typeface="Arial"/>
              </a:rPr>
              <a:t> </a:t>
            </a:r>
            <a:r>
              <a:rPr sz="1600" b="1" spc="-15" dirty="0">
                <a:solidFill>
                  <a:srgbClr val="242753"/>
                </a:solidFill>
                <a:latin typeface="Arial"/>
                <a:cs typeface="Arial"/>
              </a:rPr>
              <a:t>РОССИИ</a:t>
            </a:r>
            <a:endParaRPr sz="16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850">
              <a:latin typeface="Arial"/>
              <a:cs typeface="Arial"/>
            </a:endParaRPr>
          </a:p>
          <a:p>
            <a:pPr marL="286385" indent="-287020">
              <a:lnSpc>
                <a:spcPct val="100000"/>
              </a:lnSpc>
              <a:spcBef>
                <a:spcPts val="5"/>
              </a:spcBef>
              <a:buFont typeface="Wingdings"/>
              <a:buChar char=""/>
              <a:tabLst>
                <a:tab pos="286385" algn="l"/>
                <a:tab pos="287020" algn="l"/>
              </a:tabLst>
            </a:pPr>
            <a:r>
              <a:rPr sz="1400" spc="-20" dirty="0">
                <a:solidFill>
                  <a:srgbClr val="FF3A56"/>
                </a:solidFill>
                <a:latin typeface="Microsoft Sans Serif"/>
                <a:cs typeface="Microsoft Sans Serif"/>
              </a:rPr>
              <a:t>Музей</a:t>
            </a:r>
            <a:r>
              <a:rPr sz="1400" spc="-15" dirty="0">
                <a:solidFill>
                  <a:srgbClr val="FF3A56"/>
                </a:solidFill>
                <a:latin typeface="Microsoft Sans Serif"/>
                <a:cs typeface="Microsoft Sans Serif"/>
              </a:rPr>
              <a:t> «Эрмитаж»</a:t>
            </a:r>
            <a:endParaRPr sz="1400">
              <a:latin typeface="Microsoft Sans Serif"/>
              <a:cs typeface="Microsoft Sans Serif"/>
            </a:endParaRPr>
          </a:p>
          <a:p>
            <a:pPr marL="286385" indent="-287020">
              <a:lnSpc>
                <a:spcPct val="100000"/>
              </a:lnSpc>
              <a:buFont typeface="Wingdings"/>
              <a:buChar char=""/>
              <a:tabLst>
                <a:tab pos="286385" algn="l"/>
                <a:tab pos="287020" algn="l"/>
              </a:tabLst>
            </a:pPr>
            <a:r>
              <a:rPr sz="1400" spc="-15" dirty="0">
                <a:solidFill>
                  <a:srgbClr val="FF3A56"/>
                </a:solidFill>
                <a:latin typeface="Microsoft Sans Serif"/>
                <a:cs typeface="Microsoft Sans Serif"/>
              </a:rPr>
              <a:t>Озеро</a:t>
            </a:r>
            <a:r>
              <a:rPr sz="1400" spc="-70" dirty="0">
                <a:solidFill>
                  <a:srgbClr val="FF3A56"/>
                </a:solidFill>
                <a:latin typeface="Microsoft Sans Serif"/>
                <a:cs typeface="Microsoft Sans Serif"/>
              </a:rPr>
              <a:t> </a:t>
            </a:r>
            <a:r>
              <a:rPr sz="1400" spc="-10" dirty="0">
                <a:solidFill>
                  <a:srgbClr val="FF3A56"/>
                </a:solidFill>
                <a:latin typeface="Microsoft Sans Serif"/>
                <a:cs typeface="Microsoft Sans Serif"/>
              </a:rPr>
              <a:t>Байкал</a:t>
            </a:r>
            <a:endParaRPr sz="1400">
              <a:latin typeface="Microsoft Sans Serif"/>
              <a:cs typeface="Microsoft Sans Serif"/>
            </a:endParaRPr>
          </a:p>
          <a:p>
            <a:pPr marL="286385" indent="-287020">
              <a:lnSpc>
                <a:spcPct val="100000"/>
              </a:lnSpc>
              <a:buFont typeface="Wingdings"/>
              <a:buChar char=""/>
              <a:tabLst>
                <a:tab pos="286385" algn="l"/>
                <a:tab pos="287020" algn="l"/>
              </a:tabLst>
            </a:pPr>
            <a:r>
              <a:rPr sz="1400" dirty="0">
                <a:solidFill>
                  <a:srgbClr val="FF3A56"/>
                </a:solidFill>
                <a:latin typeface="Microsoft Sans Serif"/>
                <a:cs typeface="Microsoft Sans Serif"/>
              </a:rPr>
              <a:t>Мост</a:t>
            </a:r>
            <a:r>
              <a:rPr sz="1400" spc="-25" dirty="0">
                <a:solidFill>
                  <a:srgbClr val="FF3A56"/>
                </a:solidFill>
                <a:latin typeface="Microsoft Sans Serif"/>
                <a:cs typeface="Microsoft Sans Serif"/>
              </a:rPr>
              <a:t> </a:t>
            </a:r>
            <a:r>
              <a:rPr sz="1400" spc="-5" dirty="0">
                <a:solidFill>
                  <a:srgbClr val="FF3A56"/>
                </a:solidFill>
                <a:latin typeface="Microsoft Sans Serif"/>
                <a:cs typeface="Microsoft Sans Serif"/>
              </a:rPr>
              <a:t>на </a:t>
            </a:r>
            <a:r>
              <a:rPr sz="1400" dirty="0">
                <a:solidFill>
                  <a:srgbClr val="FF3A56"/>
                </a:solidFill>
                <a:latin typeface="Microsoft Sans Serif"/>
                <a:cs typeface="Microsoft Sans Serif"/>
              </a:rPr>
              <a:t>Остров</a:t>
            </a:r>
            <a:r>
              <a:rPr sz="1400" spc="-30" dirty="0">
                <a:solidFill>
                  <a:srgbClr val="FF3A56"/>
                </a:solidFill>
                <a:latin typeface="Microsoft Sans Serif"/>
                <a:cs typeface="Microsoft Sans Serif"/>
              </a:rPr>
              <a:t> </a:t>
            </a:r>
            <a:r>
              <a:rPr sz="1400" spc="-20" dirty="0">
                <a:solidFill>
                  <a:srgbClr val="FF3A56"/>
                </a:solidFill>
                <a:latin typeface="Microsoft Sans Serif"/>
                <a:cs typeface="Microsoft Sans Serif"/>
              </a:rPr>
              <a:t>Русский</a:t>
            </a:r>
            <a:endParaRPr sz="1400">
              <a:latin typeface="Microsoft Sans Serif"/>
              <a:cs typeface="Microsoft Sans Serif"/>
            </a:endParaRPr>
          </a:p>
          <a:p>
            <a:pPr marL="286385" indent="-287020">
              <a:lnSpc>
                <a:spcPct val="100000"/>
              </a:lnSpc>
              <a:buFont typeface="Wingdings"/>
              <a:buChar char=""/>
              <a:tabLst>
                <a:tab pos="286385" algn="l"/>
                <a:tab pos="287020" algn="l"/>
              </a:tabLst>
            </a:pPr>
            <a:r>
              <a:rPr sz="1400" spc="-10" dirty="0">
                <a:solidFill>
                  <a:srgbClr val="FF3A56"/>
                </a:solidFill>
                <a:latin typeface="Microsoft Sans Serif"/>
                <a:cs typeface="Microsoft Sans Serif"/>
              </a:rPr>
              <a:t>Иннополис</a:t>
            </a:r>
            <a:endParaRPr sz="1400">
              <a:latin typeface="Microsoft Sans Serif"/>
              <a:cs typeface="Microsoft Sans Serif"/>
            </a:endParaRPr>
          </a:p>
          <a:p>
            <a:pPr marL="286385" indent="-287020">
              <a:lnSpc>
                <a:spcPct val="100000"/>
              </a:lnSpc>
              <a:buFont typeface="Wingdings"/>
              <a:buChar char=""/>
              <a:tabLst>
                <a:tab pos="286385" algn="l"/>
                <a:tab pos="287020" algn="l"/>
              </a:tabLst>
            </a:pPr>
            <a:r>
              <a:rPr sz="1400" spc="-15" dirty="0">
                <a:solidFill>
                  <a:srgbClr val="FF3A56"/>
                </a:solidFill>
                <a:latin typeface="Microsoft Sans Serif"/>
                <a:cs typeface="Microsoft Sans Serif"/>
              </a:rPr>
              <a:t>Транссибирская</a:t>
            </a:r>
            <a:r>
              <a:rPr sz="1400" spc="-25" dirty="0">
                <a:solidFill>
                  <a:srgbClr val="FF3A56"/>
                </a:solidFill>
                <a:latin typeface="Microsoft Sans Serif"/>
                <a:cs typeface="Microsoft Sans Serif"/>
              </a:rPr>
              <a:t> железная </a:t>
            </a:r>
            <a:r>
              <a:rPr sz="1400" spc="-15" dirty="0">
                <a:solidFill>
                  <a:srgbClr val="FF3A56"/>
                </a:solidFill>
                <a:latin typeface="Microsoft Sans Serif"/>
                <a:cs typeface="Microsoft Sans Serif"/>
              </a:rPr>
              <a:t>дорога</a:t>
            </a:r>
            <a:endParaRPr sz="1400">
              <a:latin typeface="Microsoft Sans Serif"/>
              <a:cs typeface="Microsoft Sans Serif"/>
            </a:endParaRPr>
          </a:p>
          <a:p>
            <a:pPr marL="286385" indent="-287020">
              <a:lnSpc>
                <a:spcPct val="100000"/>
              </a:lnSpc>
              <a:buFont typeface="Wingdings"/>
              <a:buChar char=""/>
              <a:tabLst>
                <a:tab pos="286385" algn="l"/>
                <a:tab pos="287020" algn="l"/>
              </a:tabLst>
            </a:pPr>
            <a:r>
              <a:rPr sz="1400" dirty="0">
                <a:solidFill>
                  <a:srgbClr val="FF3A56"/>
                </a:solidFill>
                <a:latin typeface="Microsoft Sans Serif"/>
                <a:cs typeface="Microsoft Sans Serif"/>
              </a:rPr>
              <a:t>Херсонес</a:t>
            </a:r>
            <a:r>
              <a:rPr sz="1400" spc="-45" dirty="0">
                <a:solidFill>
                  <a:srgbClr val="FF3A56"/>
                </a:solidFill>
                <a:latin typeface="Microsoft Sans Serif"/>
                <a:cs typeface="Microsoft Sans Serif"/>
              </a:rPr>
              <a:t> </a:t>
            </a:r>
            <a:r>
              <a:rPr sz="1400" spc="-20" dirty="0">
                <a:solidFill>
                  <a:srgbClr val="FF3A56"/>
                </a:solidFill>
                <a:latin typeface="Microsoft Sans Serif"/>
                <a:cs typeface="Microsoft Sans Serif"/>
              </a:rPr>
              <a:t>Таврический</a:t>
            </a:r>
            <a:endParaRPr sz="1400">
              <a:latin typeface="Microsoft Sans Serif"/>
              <a:cs typeface="Microsoft Sans Serif"/>
            </a:endParaRPr>
          </a:p>
          <a:p>
            <a:pPr marL="286385" indent="-287020">
              <a:lnSpc>
                <a:spcPct val="100000"/>
              </a:lnSpc>
              <a:buFont typeface="Wingdings"/>
              <a:buChar char=""/>
              <a:tabLst>
                <a:tab pos="286385" algn="l"/>
                <a:tab pos="287020" algn="l"/>
              </a:tabLst>
            </a:pPr>
            <a:r>
              <a:rPr sz="1400" spc="-15" dirty="0">
                <a:solidFill>
                  <a:srgbClr val="FF3A56"/>
                </a:solidFill>
                <a:latin typeface="Microsoft Sans Serif"/>
                <a:cs typeface="Microsoft Sans Serif"/>
              </a:rPr>
              <a:t>О</a:t>
            </a:r>
            <a:r>
              <a:rPr sz="1400" spc="5" dirty="0">
                <a:solidFill>
                  <a:srgbClr val="FF3A56"/>
                </a:solidFill>
                <a:latin typeface="Microsoft Sans Serif"/>
                <a:cs typeface="Microsoft Sans Serif"/>
              </a:rPr>
              <a:t>л</a:t>
            </a:r>
            <a:r>
              <a:rPr sz="1400" dirty="0">
                <a:solidFill>
                  <a:srgbClr val="FF3A56"/>
                </a:solidFill>
                <a:latin typeface="Microsoft Sans Serif"/>
                <a:cs typeface="Microsoft Sans Serif"/>
              </a:rPr>
              <a:t>и</a:t>
            </a:r>
            <a:r>
              <a:rPr sz="1400" spc="-40" dirty="0">
                <a:solidFill>
                  <a:srgbClr val="FF3A56"/>
                </a:solidFill>
                <a:latin typeface="Microsoft Sans Serif"/>
                <a:cs typeface="Microsoft Sans Serif"/>
              </a:rPr>
              <a:t>м</a:t>
            </a:r>
            <a:r>
              <a:rPr sz="1400" spc="-25" dirty="0">
                <a:solidFill>
                  <a:srgbClr val="FF3A56"/>
                </a:solidFill>
                <a:latin typeface="Microsoft Sans Serif"/>
                <a:cs typeface="Microsoft Sans Serif"/>
              </a:rPr>
              <a:t>п</a:t>
            </a:r>
            <a:r>
              <a:rPr sz="1400" spc="-5" dirty="0">
                <a:solidFill>
                  <a:srgbClr val="FF3A56"/>
                </a:solidFill>
                <a:latin typeface="Microsoft Sans Serif"/>
                <a:cs typeface="Microsoft Sans Serif"/>
              </a:rPr>
              <a:t>ий</a:t>
            </a:r>
            <a:r>
              <a:rPr sz="1400" dirty="0">
                <a:solidFill>
                  <a:srgbClr val="FF3A56"/>
                </a:solidFill>
                <a:latin typeface="Microsoft Sans Serif"/>
                <a:cs typeface="Microsoft Sans Serif"/>
              </a:rPr>
              <a:t>с</a:t>
            </a:r>
            <a:r>
              <a:rPr sz="1400" spc="-40" dirty="0">
                <a:solidFill>
                  <a:srgbClr val="FF3A56"/>
                </a:solidFill>
                <a:latin typeface="Microsoft Sans Serif"/>
                <a:cs typeface="Microsoft Sans Serif"/>
              </a:rPr>
              <a:t>к</a:t>
            </a:r>
            <a:r>
              <a:rPr sz="1400" spc="-55" dirty="0">
                <a:solidFill>
                  <a:srgbClr val="FF3A56"/>
                </a:solidFill>
                <a:latin typeface="Microsoft Sans Serif"/>
                <a:cs typeface="Microsoft Sans Serif"/>
              </a:rPr>
              <a:t>и</a:t>
            </a:r>
            <a:r>
              <a:rPr sz="1400" dirty="0">
                <a:solidFill>
                  <a:srgbClr val="FF3A56"/>
                </a:solidFill>
                <a:latin typeface="Microsoft Sans Serif"/>
                <a:cs typeface="Microsoft Sans Serif"/>
              </a:rPr>
              <a:t>й</a:t>
            </a:r>
            <a:r>
              <a:rPr sz="1400" spc="40" dirty="0">
                <a:solidFill>
                  <a:srgbClr val="FF3A56"/>
                </a:solidFill>
                <a:latin typeface="Microsoft Sans Serif"/>
                <a:cs typeface="Microsoft Sans Serif"/>
              </a:rPr>
              <a:t> </a:t>
            </a:r>
            <a:r>
              <a:rPr sz="1400" spc="-25" dirty="0">
                <a:solidFill>
                  <a:srgbClr val="FF3A56"/>
                </a:solidFill>
                <a:latin typeface="Microsoft Sans Serif"/>
                <a:cs typeface="Microsoft Sans Serif"/>
              </a:rPr>
              <a:t>п</a:t>
            </a:r>
            <a:r>
              <a:rPr sz="1400" spc="-35" dirty="0">
                <a:solidFill>
                  <a:srgbClr val="FF3A56"/>
                </a:solidFill>
                <a:latin typeface="Microsoft Sans Serif"/>
                <a:cs typeface="Microsoft Sans Serif"/>
              </a:rPr>
              <a:t>ар</a:t>
            </a:r>
            <a:r>
              <a:rPr sz="1400" spc="-30" dirty="0">
                <a:solidFill>
                  <a:srgbClr val="FF3A56"/>
                </a:solidFill>
                <a:latin typeface="Microsoft Sans Serif"/>
                <a:cs typeface="Microsoft Sans Serif"/>
              </a:rPr>
              <a:t>к</a:t>
            </a:r>
            <a:r>
              <a:rPr sz="1400" spc="5" dirty="0">
                <a:solidFill>
                  <a:srgbClr val="FF3A56"/>
                </a:solidFill>
                <a:latin typeface="Microsoft Sans Serif"/>
                <a:cs typeface="Microsoft Sans Serif"/>
              </a:rPr>
              <a:t> </a:t>
            </a:r>
            <a:r>
              <a:rPr sz="1400" dirty="0">
                <a:solidFill>
                  <a:srgbClr val="FF3A56"/>
                </a:solidFill>
                <a:latin typeface="Microsoft Sans Serif"/>
                <a:cs typeface="Microsoft Sans Serif"/>
              </a:rPr>
              <a:t>в</a:t>
            </a:r>
            <a:r>
              <a:rPr sz="1400" spc="5" dirty="0">
                <a:solidFill>
                  <a:srgbClr val="FF3A56"/>
                </a:solidFill>
                <a:latin typeface="Microsoft Sans Serif"/>
                <a:cs typeface="Microsoft Sans Serif"/>
              </a:rPr>
              <a:t> </a:t>
            </a:r>
            <a:r>
              <a:rPr sz="1400" spc="-190" dirty="0">
                <a:solidFill>
                  <a:srgbClr val="FF3A56"/>
                </a:solidFill>
                <a:latin typeface="Microsoft Sans Serif"/>
                <a:cs typeface="Microsoft Sans Serif"/>
              </a:rPr>
              <a:t>г</a:t>
            </a:r>
            <a:r>
              <a:rPr sz="1400" dirty="0">
                <a:solidFill>
                  <a:srgbClr val="FF3A56"/>
                </a:solidFill>
                <a:latin typeface="Microsoft Sans Serif"/>
                <a:cs typeface="Microsoft Sans Serif"/>
              </a:rPr>
              <a:t>. </a:t>
            </a:r>
            <a:r>
              <a:rPr sz="1400" spc="-10" dirty="0">
                <a:solidFill>
                  <a:srgbClr val="FF3A56"/>
                </a:solidFill>
                <a:latin typeface="Microsoft Sans Serif"/>
                <a:cs typeface="Microsoft Sans Serif"/>
              </a:rPr>
              <a:t>С</a:t>
            </a:r>
            <a:r>
              <a:rPr sz="1400" spc="-40" dirty="0">
                <a:solidFill>
                  <a:srgbClr val="FF3A56"/>
                </a:solidFill>
                <a:latin typeface="Microsoft Sans Serif"/>
                <a:cs typeface="Microsoft Sans Serif"/>
              </a:rPr>
              <a:t>о</a:t>
            </a:r>
            <a:r>
              <a:rPr sz="1400" spc="-10" dirty="0">
                <a:solidFill>
                  <a:srgbClr val="FF3A56"/>
                </a:solidFill>
                <a:latin typeface="Microsoft Sans Serif"/>
                <a:cs typeface="Microsoft Sans Serif"/>
              </a:rPr>
              <a:t>чи</a:t>
            </a:r>
            <a:endParaRPr sz="1400">
              <a:latin typeface="Microsoft Sans Serif"/>
              <a:cs typeface="Microsoft Sans Serif"/>
            </a:endParaRPr>
          </a:p>
          <a:p>
            <a:pPr marL="286385" indent="-287020">
              <a:lnSpc>
                <a:spcPct val="100000"/>
              </a:lnSpc>
              <a:buFont typeface="Wingdings"/>
              <a:buChar char=""/>
              <a:tabLst>
                <a:tab pos="286385" algn="l"/>
                <a:tab pos="287020" algn="l"/>
              </a:tabLst>
            </a:pPr>
            <a:r>
              <a:rPr sz="1400" spc="-20" dirty="0">
                <a:solidFill>
                  <a:srgbClr val="FF3A56"/>
                </a:solidFill>
                <a:latin typeface="Microsoft Sans Serif"/>
                <a:cs typeface="Microsoft Sans Serif"/>
              </a:rPr>
              <a:t>Телебашня</a:t>
            </a:r>
            <a:r>
              <a:rPr sz="1400" spc="-35" dirty="0">
                <a:solidFill>
                  <a:srgbClr val="FF3A56"/>
                </a:solidFill>
                <a:latin typeface="Microsoft Sans Serif"/>
                <a:cs typeface="Microsoft Sans Serif"/>
              </a:rPr>
              <a:t> </a:t>
            </a:r>
            <a:r>
              <a:rPr sz="1400" spc="-15" dirty="0">
                <a:solidFill>
                  <a:srgbClr val="FF3A56"/>
                </a:solidFill>
                <a:latin typeface="Microsoft Sans Serif"/>
                <a:cs typeface="Microsoft Sans Serif"/>
              </a:rPr>
              <a:t>«Останкино»</a:t>
            </a:r>
            <a:endParaRPr sz="1400">
              <a:latin typeface="Microsoft Sans Serif"/>
              <a:cs typeface="Microsoft Sans Serif"/>
            </a:endParaRPr>
          </a:p>
          <a:p>
            <a:pPr marL="286385" indent="-287020">
              <a:lnSpc>
                <a:spcPct val="100000"/>
              </a:lnSpc>
              <a:buFont typeface="Wingdings"/>
              <a:buChar char=""/>
              <a:tabLst>
                <a:tab pos="286385" algn="l"/>
                <a:tab pos="287020" algn="l"/>
              </a:tabLst>
            </a:pPr>
            <a:r>
              <a:rPr sz="1400" spc="-20" dirty="0">
                <a:solidFill>
                  <a:srgbClr val="FF3A56"/>
                </a:solidFill>
                <a:latin typeface="Microsoft Sans Serif"/>
                <a:cs typeface="Microsoft Sans Serif"/>
              </a:rPr>
              <a:t>МГУ</a:t>
            </a:r>
            <a:r>
              <a:rPr sz="1400" spc="5" dirty="0">
                <a:solidFill>
                  <a:srgbClr val="FF3A56"/>
                </a:solidFill>
                <a:latin typeface="Microsoft Sans Serif"/>
                <a:cs typeface="Microsoft Sans Serif"/>
              </a:rPr>
              <a:t> </a:t>
            </a:r>
            <a:r>
              <a:rPr sz="1400" spc="-15" dirty="0">
                <a:solidFill>
                  <a:srgbClr val="FF3A56"/>
                </a:solidFill>
                <a:latin typeface="Microsoft Sans Serif"/>
                <a:cs typeface="Microsoft Sans Serif"/>
              </a:rPr>
              <a:t>им.</a:t>
            </a:r>
            <a:r>
              <a:rPr sz="1400" spc="5" dirty="0">
                <a:solidFill>
                  <a:srgbClr val="FF3A56"/>
                </a:solidFill>
                <a:latin typeface="Microsoft Sans Serif"/>
                <a:cs typeface="Microsoft Sans Serif"/>
              </a:rPr>
              <a:t> </a:t>
            </a:r>
            <a:r>
              <a:rPr sz="1400" spc="-5" dirty="0">
                <a:solidFill>
                  <a:srgbClr val="FF3A56"/>
                </a:solidFill>
                <a:latin typeface="Microsoft Sans Serif"/>
                <a:cs typeface="Microsoft Sans Serif"/>
              </a:rPr>
              <a:t>М.В. </a:t>
            </a:r>
            <a:r>
              <a:rPr sz="1400" spc="-15" dirty="0">
                <a:solidFill>
                  <a:srgbClr val="FF3A56"/>
                </a:solidFill>
                <a:latin typeface="Microsoft Sans Serif"/>
                <a:cs typeface="Microsoft Sans Serif"/>
              </a:rPr>
              <a:t>Ломоносова</a:t>
            </a:r>
            <a:endParaRPr sz="1400">
              <a:latin typeface="Microsoft Sans Serif"/>
              <a:cs typeface="Microsoft Sans Serif"/>
            </a:endParaRPr>
          </a:p>
          <a:p>
            <a:pPr marL="286385" indent="-287020">
              <a:lnSpc>
                <a:spcPct val="100000"/>
              </a:lnSpc>
              <a:buFont typeface="Wingdings"/>
              <a:buChar char=""/>
              <a:tabLst>
                <a:tab pos="286385" algn="l"/>
                <a:tab pos="287020" algn="l"/>
              </a:tabLst>
            </a:pPr>
            <a:r>
              <a:rPr sz="1400" spc="-25" dirty="0">
                <a:solidFill>
                  <a:srgbClr val="FF3A56"/>
                </a:solidFill>
                <a:latin typeface="Microsoft Sans Serif"/>
                <a:cs typeface="Microsoft Sans Serif"/>
              </a:rPr>
              <a:t>Космодром</a:t>
            </a:r>
            <a:r>
              <a:rPr sz="1400" spc="-55" dirty="0">
                <a:solidFill>
                  <a:srgbClr val="FF3A56"/>
                </a:solidFill>
                <a:latin typeface="Microsoft Sans Serif"/>
                <a:cs typeface="Microsoft Sans Serif"/>
              </a:rPr>
              <a:t> </a:t>
            </a:r>
            <a:r>
              <a:rPr sz="1400" spc="-10" dirty="0">
                <a:solidFill>
                  <a:srgbClr val="FF3A56"/>
                </a:solidFill>
                <a:latin typeface="Microsoft Sans Serif"/>
                <a:cs typeface="Microsoft Sans Serif"/>
              </a:rPr>
              <a:t>«Восточный»</a:t>
            </a:r>
            <a:endParaRPr sz="1400">
              <a:latin typeface="Microsoft Sans Serif"/>
              <a:cs typeface="Microsoft Sans Serif"/>
            </a:endParaRPr>
          </a:p>
          <a:p>
            <a:pPr marL="286385" indent="-287020">
              <a:lnSpc>
                <a:spcPct val="100000"/>
              </a:lnSpc>
              <a:buFont typeface="Wingdings"/>
              <a:buChar char=""/>
              <a:tabLst>
                <a:tab pos="286385" algn="l"/>
                <a:tab pos="287020" algn="l"/>
              </a:tabLst>
            </a:pPr>
            <a:r>
              <a:rPr sz="1400" spc="-5" dirty="0">
                <a:solidFill>
                  <a:srgbClr val="FF3A56"/>
                </a:solidFill>
                <a:latin typeface="Microsoft Sans Serif"/>
                <a:cs typeface="Microsoft Sans Serif"/>
              </a:rPr>
              <a:t>Мемориал</a:t>
            </a:r>
            <a:r>
              <a:rPr sz="1400" spc="-25" dirty="0">
                <a:solidFill>
                  <a:srgbClr val="FF3A56"/>
                </a:solidFill>
                <a:latin typeface="Microsoft Sans Serif"/>
                <a:cs typeface="Microsoft Sans Serif"/>
              </a:rPr>
              <a:t> </a:t>
            </a:r>
            <a:r>
              <a:rPr sz="1400" spc="-15" dirty="0">
                <a:solidFill>
                  <a:srgbClr val="FF3A56"/>
                </a:solidFill>
                <a:latin typeface="Microsoft Sans Serif"/>
                <a:cs typeface="Microsoft Sans Serif"/>
              </a:rPr>
              <a:t>«Родина-Мать»</a:t>
            </a:r>
            <a:endParaRPr sz="1400">
              <a:latin typeface="Microsoft Sans Serif"/>
              <a:cs typeface="Microsoft Sans Serif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872471" y="3159251"/>
            <a:ext cx="1749552" cy="1862328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710428" y="4064508"/>
            <a:ext cx="1380744" cy="2286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32866" y="284810"/>
            <a:ext cx="6553200" cy="497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125" dirty="0"/>
              <a:t>Геймификация</a:t>
            </a:r>
            <a:r>
              <a:rPr spc="365" dirty="0"/>
              <a:t> </a:t>
            </a:r>
            <a:r>
              <a:rPr spc="229" dirty="0"/>
              <a:t>для</a:t>
            </a:r>
            <a:r>
              <a:rPr spc="350" dirty="0"/>
              <a:t> </a:t>
            </a:r>
            <a:r>
              <a:rPr spc="195" dirty="0"/>
              <a:t>школьников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632866" y="710565"/>
            <a:ext cx="2444115" cy="497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100" spc="130" dirty="0">
                <a:solidFill>
                  <a:srgbClr val="1B62AB"/>
                </a:solidFill>
                <a:latin typeface="Microsoft Sans Serif"/>
                <a:cs typeface="Microsoft Sans Serif"/>
              </a:rPr>
              <a:t>5-7</a:t>
            </a:r>
            <a:r>
              <a:rPr sz="3100" spc="285" dirty="0">
                <a:solidFill>
                  <a:srgbClr val="1B62AB"/>
                </a:solidFill>
                <a:latin typeface="Microsoft Sans Serif"/>
                <a:cs typeface="Microsoft Sans Serif"/>
              </a:rPr>
              <a:t> </a:t>
            </a:r>
            <a:r>
              <a:rPr sz="3100" spc="204" dirty="0">
                <a:solidFill>
                  <a:srgbClr val="1B62AB"/>
                </a:solidFill>
                <a:latin typeface="Microsoft Sans Serif"/>
                <a:cs typeface="Microsoft Sans Serif"/>
              </a:rPr>
              <a:t>классов</a:t>
            </a:r>
            <a:endParaRPr sz="3100">
              <a:latin typeface="Microsoft Sans Serif"/>
              <a:cs typeface="Microsoft Sans Serif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7022592" y="1024127"/>
            <a:ext cx="4653280" cy="2083435"/>
          </a:xfrm>
          <a:custGeom>
            <a:avLst/>
            <a:gdLst/>
            <a:ahLst/>
            <a:cxnLst/>
            <a:rect l="l" t="t" r="r" b="b"/>
            <a:pathLst>
              <a:path w="4653280" h="2083435">
                <a:moveTo>
                  <a:pt x="4652772" y="0"/>
                </a:moveTo>
                <a:lnTo>
                  <a:pt x="0" y="0"/>
                </a:lnTo>
                <a:lnTo>
                  <a:pt x="0" y="2083308"/>
                </a:lnTo>
                <a:lnTo>
                  <a:pt x="4652772" y="2083308"/>
                </a:lnTo>
                <a:lnTo>
                  <a:pt x="4652772" y="0"/>
                </a:lnTo>
                <a:close/>
              </a:path>
            </a:pathLst>
          </a:custGeom>
          <a:solidFill>
            <a:srgbClr val="FF3A5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7252716" y="1240916"/>
            <a:ext cx="3869690" cy="14306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0480" marR="5080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FFFFFF"/>
                </a:solidFill>
                <a:latin typeface="Arial"/>
                <a:cs typeface="Arial"/>
              </a:rPr>
              <a:t>Игра</a:t>
            </a:r>
            <a:r>
              <a:rPr sz="1400" b="1" spc="-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b="1" spc="-25" dirty="0">
                <a:solidFill>
                  <a:srgbClr val="FFFFFF"/>
                </a:solidFill>
                <a:latin typeface="Arial"/>
                <a:cs typeface="Arial"/>
              </a:rPr>
              <a:t>формирует</a:t>
            </a:r>
            <a:r>
              <a:rPr sz="1400" b="1" spc="4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b="1" dirty="0">
                <a:solidFill>
                  <a:srgbClr val="FFFFFF"/>
                </a:solidFill>
                <a:latin typeface="Arial"/>
                <a:cs typeface="Arial"/>
              </a:rPr>
              <a:t>у</a:t>
            </a:r>
            <a:r>
              <a:rPr sz="1400" b="1" spc="-10" dirty="0">
                <a:solidFill>
                  <a:srgbClr val="FFFFFF"/>
                </a:solidFill>
                <a:latin typeface="Arial"/>
                <a:cs typeface="Arial"/>
              </a:rPr>
              <a:t> участника</a:t>
            </a:r>
            <a:r>
              <a:rPr sz="1400" b="1" spc="2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b="1" spc="-5" dirty="0">
                <a:solidFill>
                  <a:srgbClr val="FFFFFF"/>
                </a:solidFill>
                <a:latin typeface="Arial"/>
                <a:cs typeface="Arial"/>
              </a:rPr>
              <a:t>ощущение </a:t>
            </a:r>
            <a:r>
              <a:rPr sz="1400" b="1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b="1" spc="-10" dirty="0">
                <a:solidFill>
                  <a:srgbClr val="FFFFFF"/>
                </a:solidFill>
                <a:latin typeface="Arial"/>
                <a:cs typeface="Arial"/>
              </a:rPr>
              <a:t>построения собственной</a:t>
            </a:r>
            <a:r>
              <a:rPr sz="1400" b="1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b="1" spc="-10" dirty="0">
                <a:solidFill>
                  <a:srgbClr val="FFFFFF"/>
                </a:solidFill>
                <a:latin typeface="Arial"/>
                <a:cs typeface="Arial"/>
              </a:rPr>
              <a:t>траектории</a:t>
            </a:r>
            <a:r>
              <a:rPr sz="1400" b="1" spc="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b="1" dirty="0">
                <a:solidFill>
                  <a:srgbClr val="FFFFFF"/>
                </a:solidFill>
                <a:latin typeface="Arial"/>
                <a:cs typeface="Arial"/>
              </a:rPr>
              <a:t>игры:</a:t>
            </a:r>
            <a:endParaRPr sz="14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500">
              <a:latin typeface="Arial"/>
              <a:cs typeface="Arial"/>
            </a:endParaRPr>
          </a:p>
          <a:p>
            <a:pPr marL="342265" indent="-342265">
              <a:lnSpc>
                <a:spcPct val="100000"/>
              </a:lnSpc>
              <a:spcBef>
                <a:spcPts val="930"/>
              </a:spcBef>
              <a:buFont typeface="Wingdings"/>
              <a:buChar char=""/>
              <a:tabLst>
                <a:tab pos="342265" algn="l"/>
                <a:tab pos="342900" algn="l"/>
              </a:tabLst>
            </a:pPr>
            <a:r>
              <a:rPr sz="1400" dirty="0">
                <a:solidFill>
                  <a:srgbClr val="FFFFFF"/>
                </a:solidFill>
                <a:latin typeface="Microsoft Sans Serif"/>
                <a:cs typeface="Microsoft Sans Serif"/>
              </a:rPr>
              <a:t>Выбор</a:t>
            </a:r>
            <a:r>
              <a:rPr sz="14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400" spc="-20" dirty="0">
                <a:solidFill>
                  <a:srgbClr val="FFFFFF"/>
                </a:solidFill>
                <a:latin typeface="Microsoft Sans Serif"/>
                <a:cs typeface="Microsoft Sans Serif"/>
              </a:rPr>
              <a:t>здания</a:t>
            </a:r>
            <a:r>
              <a:rPr sz="1400" spc="-1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400" dirty="0">
                <a:solidFill>
                  <a:srgbClr val="FFFFFF"/>
                </a:solidFill>
                <a:latin typeface="Microsoft Sans Serif"/>
                <a:cs typeface="Microsoft Sans Serif"/>
              </a:rPr>
              <a:t>для</a:t>
            </a:r>
            <a:r>
              <a:rPr sz="1400" spc="1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400" spc="-15" dirty="0">
                <a:solidFill>
                  <a:srgbClr val="FFFFFF"/>
                </a:solidFill>
                <a:latin typeface="Microsoft Sans Serif"/>
                <a:cs typeface="Microsoft Sans Serif"/>
              </a:rPr>
              <a:t>развития</a:t>
            </a:r>
            <a:endParaRPr sz="1400">
              <a:latin typeface="Microsoft Sans Serif"/>
              <a:cs typeface="Microsoft Sans Serif"/>
            </a:endParaRPr>
          </a:p>
          <a:p>
            <a:pPr marL="342265" indent="-342265">
              <a:lnSpc>
                <a:spcPct val="100000"/>
              </a:lnSpc>
              <a:buFont typeface="Wingdings"/>
              <a:buChar char=""/>
              <a:tabLst>
                <a:tab pos="342265" algn="l"/>
                <a:tab pos="342900" algn="l"/>
              </a:tabLst>
            </a:pPr>
            <a:r>
              <a:rPr sz="1400" dirty="0">
                <a:solidFill>
                  <a:srgbClr val="FFFFFF"/>
                </a:solidFill>
                <a:latin typeface="Microsoft Sans Serif"/>
                <a:cs typeface="Microsoft Sans Serif"/>
              </a:rPr>
              <a:t>Выбор</a:t>
            </a:r>
            <a:r>
              <a:rPr sz="1400" spc="-1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400" spc="-20" dirty="0">
                <a:solidFill>
                  <a:srgbClr val="FFFFFF"/>
                </a:solidFill>
                <a:latin typeface="Microsoft Sans Serif"/>
                <a:cs typeface="Microsoft Sans Serif"/>
              </a:rPr>
              <a:t>хода</a:t>
            </a:r>
            <a:r>
              <a:rPr sz="1400" spc="-1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4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сценария</a:t>
            </a:r>
            <a:endParaRPr sz="1400">
              <a:latin typeface="Microsoft Sans Serif"/>
              <a:cs typeface="Microsoft Sans Serif"/>
            </a:endParaRPr>
          </a:p>
          <a:p>
            <a:pPr marL="342265" indent="-342265">
              <a:lnSpc>
                <a:spcPct val="100000"/>
              </a:lnSpc>
              <a:buFont typeface="Wingdings"/>
              <a:buChar char=""/>
              <a:tabLst>
                <a:tab pos="342265" algn="l"/>
                <a:tab pos="342900" algn="l"/>
              </a:tabLst>
            </a:pPr>
            <a:r>
              <a:rPr sz="1400" dirty="0">
                <a:solidFill>
                  <a:srgbClr val="FFFFFF"/>
                </a:solidFill>
                <a:latin typeface="Microsoft Sans Serif"/>
                <a:cs typeface="Microsoft Sans Serif"/>
              </a:rPr>
              <a:t>Выбор</a:t>
            </a:r>
            <a:r>
              <a:rPr sz="14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 собственного</a:t>
            </a:r>
            <a:r>
              <a:rPr sz="1400" spc="-4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400" spc="-15" dirty="0">
                <a:solidFill>
                  <a:srgbClr val="FFFFFF"/>
                </a:solidFill>
                <a:latin typeface="Microsoft Sans Serif"/>
                <a:cs typeface="Microsoft Sans Serif"/>
              </a:rPr>
              <a:t>поступка</a:t>
            </a:r>
            <a:endParaRPr sz="1400">
              <a:latin typeface="Microsoft Sans Serif"/>
              <a:cs typeface="Microsoft Sans Serif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102856" y="4628515"/>
            <a:ext cx="3590290" cy="11709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5" dirty="0">
                <a:solidFill>
                  <a:srgbClr val="1D2F4F"/>
                </a:solidFill>
                <a:latin typeface="Arial"/>
                <a:cs typeface="Arial"/>
              </a:rPr>
              <a:t>12</a:t>
            </a:r>
            <a:r>
              <a:rPr sz="2000" b="1" spc="-25" dirty="0">
                <a:solidFill>
                  <a:srgbClr val="1D2F4F"/>
                </a:solidFill>
                <a:latin typeface="Arial"/>
                <a:cs typeface="Arial"/>
              </a:rPr>
              <a:t> </a:t>
            </a:r>
            <a:r>
              <a:rPr sz="2000" b="1" spc="-5" dirty="0">
                <a:solidFill>
                  <a:srgbClr val="1D2F4F"/>
                </a:solidFill>
                <a:latin typeface="Arial"/>
                <a:cs typeface="Arial"/>
              </a:rPr>
              <a:t>апреля</a:t>
            </a:r>
            <a:r>
              <a:rPr sz="2000" b="1" spc="-15" dirty="0">
                <a:solidFill>
                  <a:srgbClr val="1D2F4F"/>
                </a:solidFill>
                <a:latin typeface="Arial"/>
                <a:cs typeface="Arial"/>
              </a:rPr>
              <a:t> </a:t>
            </a:r>
            <a:r>
              <a:rPr sz="1800" spc="470" dirty="0">
                <a:solidFill>
                  <a:srgbClr val="1D2F4F"/>
                </a:solidFill>
                <a:latin typeface="Microsoft Sans Serif"/>
                <a:cs typeface="Microsoft Sans Serif"/>
              </a:rPr>
              <a:t>–</a:t>
            </a:r>
            <a:r>
              <a:rPr sz="1800" spc="15" dirty="0">
                <a:solidFill>
                  <a:srgbClr val="1D2F4F"/>
                </a:solidFill>
                <a:latin typeface="Microsoft Sans Serif"/>
                <a:cs typeface="Microsoft Sans Serif"/>
              </a:rPr>
              <a:t> </a:t>
            </a:r>
            <a:r>
              <a:rPr sz="1800" spc="-50" dirty="0">
                <a:solidFill>
                  <a:srgbClr val="1D2F4F"/>
                </a:solidFill>
                <a:latin typeface="Microsoft Sans Serif"/>
                <a:cs typeface="Microsoft Sans Serif"/>
              </a:rPr>
              <a:t>День</a:t>
            </a:r>
            <a:r>
              <a:rPr sz="1800" spc="10" dirty="0">
                <a:solidFill>
                  <a:srgbClr val="1D2F4F"/>
                </a:solidFill>
                <a:latin typeface="Microsoft Sans Serif"/>
                <a:cs typeface="Microsoft Sans Serif"/>
              </a:rPr>
              <a:t> </a:t>
            </a:r>
            <a:r>
              <a:rPr sz="1800" spc="-30" dirty="0">
                <a:solidFill>
                  <a:srgbClr val="1D2F4F"/>
                </a:solidFill>
                <a:latin typeface="Microsoft Sans Serif"/>
                <a:cs typeface="Microsoft Sans Serif"/>
              </a:rPr>
              <a:t>космонавтики</a:t>
            </a:r>
            <a:endParaRPr sz="1800">
              <a:latin typeface="Microsoft Sans Serif"/>
              <a:cs typeface="Microsoft Sans Serif"/>
            </a:endParaRPr>
          </a:p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1400" spc="-25" dirty="0">
                <a:solidFill>
                  <a:srgbClr val="2D75B6"/>
                </a:solidFill>
                <a:latin typeface="Microsoft Sans Serif"/>
                <a:cs typeface="Microsoft Sans Serif"/>
              </a:rPr>
              <a:t>Космодром</a:t>
            </a:r>
            <a:r>
              <a:rPr sz="1400" spc="-55" dirty="0">
                <a:solidFill>
                  <a:srgbClr val="2D75B6"/>
                </a:solidFill>
                <a:latin typeface="Microsoft Sans Serif"/>
                <a:cs typeface="Microsoft Sans Serif"/>
              </a:rPr>
              <a:t> </a:t>
            </a:r>
            <a:r>
              <a:rPr sz="1400" spc="-10" dirty="0">
                <a:solidFill>
                  <a:srgbClr val="2D75B6"/>
                </a:solidFill>
                <a:latin typeface="Microsoft Sans Serif"/>
                <a:cs typeface="Microsoft Sans Serif"/>
              </a:rPr>
              <a:t>«Восточный»</a:t>
            </a:r>
            <a:endParaRPr sz="1400">
              <a:latin typeface="Microsoft Sans Serif"/>
              <a:cs typeface="Microsoft Sans Serif"/>
            </a:endParaRPr>
          </a:p>
          <a:p>
            <a:pPr marL="12700">
              <a:lnSpc>
                <a:spcPct val="100000"/>
              </a:lnSpc>
              <a:spcBef>
                <a:spcPts val="830"/>
              </a:spcBef>
            </a:pPr>
            <a:r>
              <a:rPr sz="2000" b="1" dirty="0">
                <a:solidFill>
                  <a:srgbClr val="1D2F4F"/>
                </a:solidFill>
                <a:latin typeface="Arial"/>
                <a:cs typeface="Arial"/>
              </a:rPr>
              <a:t>9</a:t>
            </a:r>
            <a:r>
              <a:rPr sz="2000" b="1" spc="-15" dirty="0">
                <a:solidFill>
                  <a:srgbClr val="1D2F4F"/>
                </a:solidFill>
                <a:latin typeface="Arial"/>
                <a:cs typeface="Arial"/>
              </a:rPr>
              <a:t> </a:t>
            </a:r>
            <a:r>
              <a:rPr sz="2000" b="1" spc="-10" dirty="0">
                <a:solidFill>
                  <a:srgbClr val="1D2F4F"/>
                </a:solidFill>
                <a:latin typeface="Arial"/>
                <a:cs typeface="Arial"/>
              </a:rPr>
              <a:t>мая</a:t>
            </a:r>
            <a:r>
              <a:rPr sz="2000" b="1" spc="-50" dirty="0">
                <a:solidFill>
                  <a:srgbClr val="1D2F4F"/>
                </a:solidFill>
                <a:latin typeface="Arial"/>
                <a:cs typeface="Arial"/>
              </a:rPr>
              <a:t> </a:t>
            </a:r>
            <a:r>
              <a:rPr sz="1800" spc="470" dirty="0">
                <a:solidFill>
                  <a:srgbClr val="1D2F4F"/>
                </a:solidFill>
                <a:latin typeface="Microsoft Sans Serif"/>
                <a:cs typeface="Microsoft Sans Serif"/>
              </a:rPr>
              <a:t>–</a:t>
            </a:r>
            <a:r>
              <a:rPr sz="1800" spc="5" dirty="0">
                <a:solidFill>
                  <a:srgbClr val="1D2F4F"/>
                </a:solidFill>
                <a:latin typeface="Microsoft Sans Serif"/>
                <a:cs typeface="Microsoft Sans Serif"/>
              </a:rPr>
              <a:t> </a:t>
            </a:r>
            <a:r>
              <a:rPr sz="1800" spc="-50" dirty="0">
                <a:solidFill>
                  <a:srgbClr val="1D2F4F"/>
                </a:solidFill>
                <a:latin typeface="Microsoft Sans Serif"/>
                <a:cs typeface="Microsoft Sans Serif"/>
              </a:rPr>
              <a:t>День</a:t>
            </a:r>
            <a:r>
              <a:rPr sz="1800" spc="10" dirty="0">
                <a:solidFill>
                  <a:srgbClr val="1D2F4F"/>
                </a:solidFill>
                <a:latin typeface="Microsoft Sans Serif"/>
                <a:cs typeface="Microsoft Sans Serif"/>
              </a:rPr>
              <a:t> </a:t>
            </a:r>
            <a:r>
              <a:rPr sz="1800" spc="-15" dirty="0">
                <a:solidFill>
                  <a:srgbClr val="1D2F4F"/>
                </a:solidFill>
                <a:latin typeface="Microsoft Sans Serif"/>
                <a:cs typeface="Microsoft Sans Serif"/>
              </a:rPr>
              <a:t>Победы</a:t>
            </a:r>
            <a:endParaRPr sz="1800">
              <a:latin typeface="Microsoft Sans Serif"/>
              <a:cs typeface="Microsoft Sans Serif"/>
            </a:endParaRPr>
          </a:p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sz="1400" spc="-15" dirty="0">
                <a:solidFill>
                  <a:srgbClr val="2D75B6"/>
                </a:solidFill>
                <a:latin typeface="Microsoft Sans Serif"/>
                <a:cs typeface="Microsoft Sans Serif"/>
              </a:rPr>
              <a:t>Родина-Мать</a:t>
            </a:r>
            <a:r>
              <a:rPr sz="1400" spc="-20" dirty="0">
                <a:solidFill>
                  <a:srgbClr val="2D75B6"/>
                </a:solidFill>
                <a:latin typeface="Microsoft Sans Serif"/>
                <a:cs typeface="Microsoft Sans Serif"/>
              </a:rPr>
              <a:t> </a:t>
            </a:r>
            <a:r>
              <a:rPr sz="1400" spc="-10" dirty="0">
                <a:solidFill>
                  <a:srgbClr val="2D75B6"/>
                </a:solidFill>
                <a:latin typeface="Microsoft Sans Serif"/>
                <a:cs typeface="Microsoft Sans Serif"/>
              </a:rPr>
              <a:t>(Мамаев</a:t>
            </a:r>
            <a:r>
              <a:rPr sz="1400" dirty="0">
                <a:solidFill>
                  <a:srgbClr val="2D75B6"/>
                </a:solidFill>
                <a:latin typeface="Microsoft Sans Serif"/>
                <a:cs typeface="Microsoft Sans Serif"/>
              </a:rPr>
              <a:t> </a:t>
            </a:r>
            <a:r>
              <a:rPr sz="1400" spc="-35" dirty="0">
                <a:solidFill>
                  <a:srgbClr val="2D75B6"/>
                </a:solidFill>
                <a:latin typeface="Microsoft Sans Serif"/>
                <a:cs typeface="Microsoft Sans Serif"/>
              </a:rPr>
              <a:t>Курган)</a:t>
            </a:r>
            <a:endParaRPr sz="1400">
              <a:latin typeface="Microsoft Sans Serif"/>
              <a:cs typeface="Microsoft Sans Serif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23316" y="1772411"/>
            <a:ext cx="6148070" cy="1082040"/>
          </a:xfrm>
          <a:prstGeom prst="rect">
            <a:avLst/>
          </a:prstGeom>
          <a:solidFill>
            <a:srgbClr val="242753">
              <a:alpha val="5097"/>
            </a:srgbClr>
          </a:solidFill>
        </p:spPr>
        <p:txBody>
          <a:bodyPr vert="horz" wrap="square" lIns="0" tIns="172720" rIns="0" bIns="0" rtlCol="0">
            <a:spAutoFit/>
          </a:bodyPr>
          <a:lstStyle/>
          <a:p>
            <a:pPr marL="274955">
              <a:lnSpc>
                <a:spcPts val="2095"/>
              </a:lnSpc>
              <a:spcBef>
                <a:spcPts val="1360"/>
              </a:spcBef>
              <a:tabLst>
                <a:tab pos="3401695" algn="l"/>
              </a:tabLst>
            </a:pPr>
            <a:r>
              <a:rPr sz="1800" b="1" spc="-5" dirty="0">
                <a:solidFill>
                  <a:srgbClr val="006FC0"/>
                </a:solidFill>
                <a:latin typeface="Arial"/>
                <a:cs typeface="Arial"/>
              </a:rPr>
              <a:t>Ситуации</a:t>
            </a:r>
            <a:r>
              <a:rPr sz="1800" b="1" spc="50" dirty="0">
                <a:solidFill>
                  <a:srgbClr val="006FC0"/>
                </a:solidFill>
                <a:latin typeface="Arial"/>
                <a:cs typeface="Arial"/>
              </a:rPr>
              <a:t> </a:t>
            </a:r>
            <a:r>
              <a:rPr sz="1800" b="1" spc="-5" dirty="0">
                <a:solidFill>
                  <a:srgbClr val="006FC0"/>
                </a:solidFill>
                <a:latin typeface="Arial"/>
                <a:cs typeface="Arial"/>
              </a:rPr>
              <a:t>для</a:t>
            </a:r>
            <a:r>
              <a:rPr sz="1800" b="1" dirty="0">
                <a:solidFill>
                  <a:srgbClr val="006FC0"/>
                </a:solidFill>
                <a:latin typeface="Arial"/>
                <a:cs typeface="Arial"/>
              </a:rPr>
              <a:t> </a:t>
            </a:r>
            <a:r>
              <a:rPr sz="1800" b="1" spc="-15" dirty="0">
                <a:solidFill>
                  <a:srgbClr val="006FC0"/>
                </a:solidFill>
                <a:latin typeface="Arial"/>
                <a:cs typeface="Arial"/>
              </a:rPr>
              <a:t>вовлечения	</a:t>
            </a:r>
            <a:r>
              <a:rPr sz="1800" b="1" spc="-10" dirty="0">
                <a:solidFill>
                  <a:srgbClr val="006FC0"/>
                </a:solidFill>
                <a:latin typeface="Arial"/>
                <a:cs typeface="Arial"/>
              </a:rPr>
              <a:t>участников</a:t>
            </a:r>
            <a:r>
              <a:rPr sz="1800" b="1" spc="20" dirty="0">
                <a:solidFill>
                  <a:srgbClr val="006FC0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6FC0"/>
                </a:solidFill>
                <a:latin typeface="Arial"/>
                <a:cs typeface="Arial"/>
              </a:rPr>
              <a:t>в</a:t>
            </a:r>
            <a:r>
              <a:rPr sz="1800" b="1" spc="-10" dirty="0">
                <a:solidFill>
                  <a:srgbClr val="006FC0"/>
                </a:solidFill>
                <a:latin typeface="Arial"/>
                <a:cs typeface="Arial"/>
              </a:rPr>
              <a:t> игру</a:t>
            </a:r>
            <a:endParaRPr sz="1800">
              <a:latin typeface="Arial"/>
              <a:cs typeface="Arial"/>
            </a:endParaRPr>
          </a:p>
          <a:p>
            <a:pPr marL="274955" marR="403860">
              <a:lnSpc>
                <a:spcPts val="1300"/>
              </a:lnSpc>
              <a:spcBef>
                <a:spcPts val="95"/>
              </a:spcBef>
            </a:pPr>
            <a:r>
              <a:rPr sz="1200" b="1" spc="-30" dirty="0">
                <a:solidFill>
                  <a:srgbClr val="242753"/>
                </a:solidFill>
                <a:latin typeface="Arial"/>
                <a:cs typeface="Arial"/>
              </a:rPr>
              <a:t>Квест.</a:t>
            </a:r>
            <a:r>
              <a:rPr sz="1200" b="1" dirty="0">
                <a:solidFill>
                  <a:srgbClr val="242753"/>
                </a:solidFill>
                <a:latin typeface="Arial"/>
                <a:cs typeface="Arial"/>
              </a:rPr>
              <a:t> </a:t>
            </a:r>
            <a:r>
              <a:rPr sz="1200" spc="-5" dirty="0">
                <a:solidFill>
                  <a:srgbClr val="242753"/>
                </a:solidFill>
                <a:latin typeface="Microsoft Sans Serif"/>
                <a:cs typeface="Microsoft Sans Serif"/>
              </a:rPr>
              <a:t>Восстановление</a:t>
            </a:r>
            <a:r>
              <a:rPr sz="1200" spc="-3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5" dirty="0">
                <a:solidFill>
                  <a:srgbClr val="242753"/>
                </a:solidFill>
                <a:latin typeface="Microsoft Sans Serif"/>
                <a:cs typeface="Microsoft Sans Serif"/>
              </a:rPr>
              <a:t>вещания</a:t>
            </a:r>
            <a:r>
              <a:rPr sz="1200" spc="1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10" dirty="0">
                <a:solidFill>
                  <a:srgbClr val="242753"/>
                </a:solidFill>
                <a:latin typeface="Microsoft Sans Serif"/>
                <a:cs typeface="Microsoft Sans Serif"/>
              </a:rPr>
              <a:t>СМИ.</a:t>
            </a:r>
            <a:r>
              <a:rPr sz="1200" spc="1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20" dirty="0">
                <a:solidFill>
                  <a:srgbClr val="242753"/>
                </a:solidFill>
                <a:latin typeface="Microsoft Sans Serif"/>
                <a:cs typeface="Microsoft Sans Serif"/>
              </a:rPr>
              <a:t>Темная</a:t>
            </a:r>
            <a:r>
              <a:rPr sz="120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5" dirty="0">
                <a:solidFill>
                  <a:srgbClr val="242753"/>
                </a:solidFill>
                <a:latin typeface="Microsoft Sans Serif"/>
                <a:cs typeface="Microsoft Sans Serif"/>
              </a:rPr>
              <a:t>сущность</a:t>
            </a:r>
            <a:r>
              <a:rPr sz="1200" spc="1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10" dirty="0">
                <a:solidFill>
                  <a:srgbClr val="242753"/>
                </a:solidFill>
                <a:latin typeface="Microsoft Sans Serif"/>
                <a:cs typeface="Microsoft Sans Serif"/>
              </a:rPr>
              <a:t>разорвала</a:t>
            </a:r>
            <a:r>
              <a:rPr sz="1200" spc="-2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15" dirty="0">
                <a:solidFill>
                  <a:srgbClr val="242753"/>
                </a:solidFill>
                <a:latin typeface="Microsoft Sans Serif"/>
                <a:cs typeface="Microsoft Sans Serif"/>
              </a:rPr>
              <a:t>связь</a:t>
            </a:r>
            <a:r>
              <a:rPr sz="1200" spc="3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5" dirty="0">
                <a:solidFill>
                  <a:srgbClr val="242753"/>
                </a:solidFill>
                <a:latin typeface="Microsoft Sans Serif"/>
                <a:cs typeface="Microsoft Sans Serif"/>
              </a:rPr>
              <a:t>со </a:t>
            </a:r>
            <a:r>
              <a:rPr sz="1200" spc="-30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15" dirty="0">
                <a:solidFill>
                  <a:srgbClr val="242753"/>
                </a:solidFill>
                <a:latin typeface="Microsoft Sans Serif"/>
                <a:cs typeface="Microsoft Sans Serif"/>
              </a:rPr>
              <a:t>спутником,</a:t>
            </a:r>
            <a:r>
              <a:rPr sz="1200" spc="3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15" dirty="0">
                <a:solidFill>
                  <a:srgbClr val="242753"/>
                </a:solidFill>
                <a:latin typeface="Microsoft Sans Serif"/>
                <a:cs typeface="Microsoft Sans Serif"/>
              </a:rPr>
              <a:t>город </a:t>
            </a:r>
            <a:r>
              <a:rPr sz="1200" spc="-5" dirty="0">
                <a:solidFill>
                  <a:srgbClr val="242753"/>
                </a:solidFill>
                <a:latin typeface="Microsoft Sans Serif"/>
                <a:cs typeface="Microsoft Sans Serif"/>
              </a:rPr>
              <a:t>остался</a:t>
            </a:r>
            <a:r>
              <a:rPr sz="1200" spc="-1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35" dirty="0">
                <a:solidFill>
                  <a:srgbClr val="242753"/>
                </a:solidFill>
                <a:latin typeface="Microsoft Sans Serif"/>
                <a:cs typeface="Microsoft Sans Serif"/>
              </a:rPr>
              <a:t>без</a:t>
            </a:r>
            <a:r>
              <a:rPr sz="1200" spc="1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10" dirty="0">
                <a:solidFill>
                  <a:srgbClr val="242753"/>
                </a:solidFill>
                <a:latin typeface="Microsoft Sans Serif"/>
                <a:cs typeface="Microsoft Sans Serif"/>
              </a:rPr>
              <a:t>информационного</a:t>
            </a:r>
            <a:r>
              <a:rPr sz="1200" spc="-2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5" dirty="0">
                <a:solidFill>
                  <a:srgbClr val="242753"/>
                </a:solidFill>
                <a:latin typeface="Microsoft Sans Serif"/>
                <a:cs typeface="Microsoft Sans Serif"/>
              </a:rPr>
              <a:t>вещания.</a:t>
            </a:r>
            <a:r>
              <a:rPr sz="1200" spc="1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25" dirty="0">
                <a:solidFill>
                  <a:srgbClr val="242753"/>
                </a:solidFill>
                <a:latin typeface="Microsoft Sans Serif"/>
                <a:cs typeface="Microsoft Sans Serif"/>
              </a:rPr>
              <a:t>Игрок </a:t>
            </a:r>
            <a:r>
              <a:rPr sz="1200" spc="-2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10" dirty="0">
                <a:solidFill>
                  <a:srgbClr val="242753"/>
                </a:solidFill>
                <a:latin typeface="Microsoft Sans Serif"/>
                <a:cs typeface="Microsoft Sans Serif"/>
              </a:rPr>
              <a:t>восстанавливает</a:t>
            </a:r>
            <a:r>
              <a:rPr sz="1200" spc="-20" dirty="0">
                <a:solidFill>
                  <a:srgbClr val="242753"/>
                </a:solidFill>
                <a:latin typeface="Microsoft Sans Serif"/>
                <a:cs typeface="Microsoft Sans Serif"/>
              </a:rPr>
              <a:t> связь</a:t>
            </a:r>
            <a:r>
              <a:rPr sz="1200" spc="1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dirty="0">
                <a:solidFill>
                  <a:srgbClr val="242753"/>
                </a:solidFill>
                <a:latin typeface="Microsoft Sans Serif"/>
                <a:cs typeface="Microsoft Sans Serif"/>
              </a:rPr>
              <a:t>и</a:t>
            </a:r>
            <a:r>
              <a:rPr sz="1200" spc="2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20" dirty="0">
                <a:solidFill>
                  <a:srgbClr val="242753"/>
                </a:solidFill>
                <a:latin typeface="Microsoft Sans Serif"/>
                <a:cs typeface="Microsoft Sans Serif"/>
              </a:rPr>
              <a:t>знакомится </a:t>
            </a:r>
            <a:r>
              <a:rPr sz="1200" dirty="0">
                <a:solidFill>
                  <a:srgbClr val="242753"/>
                </a:solidFill>
                <a:latin typeface="Microsoft Sans Serif"/>
                <a:cs typeface="Microsoft Sans Serif"/>
              </a:rPr>
              <a:t>с</a:t>
            </a:r>
            <a:r>
              <a:rPr sz="1200" spc="1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15" dirty="0">
                <a:solidFill>
                  <a:srgbClr val="242753"/>
                </a:solidFill>
                <a:latin typeface="Microsoft Sans Serif"/>
                <a:cs typeface="Microsoft Sans Serif"/>
              </a:rPr>
              <a:t>Предпринимателем</a:t>
            </a:r>
            <a:endParaRPr sz="1200">
              <a:latin typeface="Microsoft Sans Serif"/>
              <a:cs typeface="Microsoft Sans Serif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633983" y="3014472"/>
            <a:ext cx="6146800" cy="1645920"/>
          </a:xfrm>
          <a:prstGeom prst="rect">
            <a:avLst/>
          </a:prstGeom>
          <a:solidFill>
            <a:srgbClr val="242753">
              <a:alpha val="5097"/>
            </a:srgbClr>
          </a:solidFill>
        </p:spPr>
        <p:txBody>
          <a:bodyPr vert="horz" wrap="square" lIns="0" tIns="48895" rIns="0" bIns="0" rtlCol="0">
            <a:spAutoFit/>
          </a:bodyPr>
          <a:lstStyle/>
          <a:p>
            <a:pPr marL="264160" marR="1593215">
              <a:lnSpc>
                <a:spcPts val="1939"/>
              </a:lnSpc>
              <a:spcBef>
                <a:spcPts val="385"/>
              </a:spcBef>
            </a:pPr>
            <a:r>
              <a:rPr sz="1800" b="1" spc="-5" dirty="0">
                <a:solidFill>
                  <a:srgbClr val="006FC0"/>
                </a:solidFill>
                <a:latin typeface="Arial"/>
                <a:cs typeface="Arial"/>
              </a:rPr>
              <a:t>Ситуации</a:t>
            </a:r>
            <a:r>
              <a:rPr sz="1800" b="1" spc="40" dirty="0">
                <a:solidFill>
                  <a:srgbClr val="006FC0"/>
                </a:solidFill>
                <a:latin typeface="Arial"/>
                <a:cs typeface="Arial"/>
              </a:rPr>
              <a:t> </a:t>
            </a:r>
            <a:r>
              <a:rPr sz="1800" b="1" spc="-5" dirty="0">
                <a:solidFill>
                  <a:srgbClr val="006FC0"/>
                </a:solidFill>
                <a:latin typeface="Arial"/>
                <a:cs typeface="Arial"/>
              </a:rPr>
              <a:t>для</a:t>
            </a:r>
            <a:r>
              <a:rPr sz="1800" b="1" spc="-10" dirty="0">
                <a:solidFill>
                  <a:srgbClr val="006FC0"/>
                </a:solidFill>
                <a:latin typeface="Arial"/>
                <a:cs typeface="Arial"/>
              </a:rPr>
              <a:t> </a:t>
            </a:r>
            <a:r>
              <a:rPr sz="1800" b="1" spc="-15" dirty="0">
                <a:solidFill>
                  <a:srgbClr val="006FC0"/>
                </a:solidFill>
                <a:latin typeface="Arial"/>
                <a:cs typeface="Arial"/>
              </a:rPr>
              <a:t>получения</a:t>
            </a:r>
            <a:r>
              <a:rPr sz="1800" b="1" spc="15" dirty="0">
                <a:solidFill>
                  <a:srgbClr val="006FC0"/>
                </a:solidFill>
                <a:latin typeface="Arial"/>
                <a:cs typeface="Arial"/>
              </a:rPr>
              <a:t> </a:t>
            </a:r>
            <a:r>
              <a:rPr sz="1800" b="1" spc="-15" dirty="0">
                <a:solidFill>
                  <a:srgbClr val="006FC0"/>
                </a:solidFill>
                <a:latin typeface="Arial"/>
                <a:cs typeface="Arial"/>
              </a:rPr>
              <a:t>материалов </a:t>
            </a:r>
            <a:r>
              <a:rPr sz="1800" b="1" spc="-484" dirty="0">
                <a:solidFill>
                  <a:srgbClr val="006FC0"/>
                </a:solidFill>
                <a:latin typeface="Arial"/>
                <a:cs typeface="Arial"/>
              </a:rPr>
              <a:t> </a:t>
            </a:r>
            <a:r>
              <a:rPr sz="1800" b="1" spc="-5" dirty="0">
                <a:solidFill>
                  <a:srgbClr val="006FC0"/>
                </a:solidFill>
                <a:latin typeface="Arial"/>
                <a:cs typeface="Arial"/>
              </a:rPr>
              <a:t>для</a:t>
            </a:r>
            <a:r>
              <a:rPr sz="1800" b="1" spc="-10" dirty="0">
                <a:solidFill>
                  <a:srgbClr val="006FC0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6FC0"/>
                </a:solidFill>
                <a:latin typeface="Arial"/>
                <a:cs typeface="Arial"/>
              </a:rPr>
              <a:t>оценки</a:t>
            </a:r>
            <a:endParaRPr sz="1800">
              <a:latin typeface="Arial"/>
              <a:cs typeface="Arial"/>
            </a:endParaRPr>
          </a:p>
          <a:p>
            <a:pPr marL="264160" marR="469900">
              <a:lnSpc>
                <a:spcPts val="1300"/>
              </a:lnSpc>
              <a:spcBef>
                <a:spcPts val="615"/>
              </a:spcBef>
            </a:pPr>
            <a:r>
              <a:rPr sz="1200" b="1" spc="-25" dirty="0">
                <a:solidFill>
                  <a:srgbClr val="242753"/>
                </a:solidFill>
                <a:latin typeface="Arial"/>
                <a:cs typeface="Arial"/>
              </a:rPr>
              <a:t>Квест.</a:t>
            </a:r>
            <a:r>
              <a:rPr sz="1200" b="1" spc="5" dirty="0">
                <a:solidFill>
                  <a:srgbClr val="242753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242753"/>
                </a:solidFill>
                <a:latin typeface="Microsoft Sans Serif"/>
                <a:cs typeface="Microsoft Sans Serif"/>
              </a:rPr>
              <a:t>Система</a:t>
            </a:r>
            <a:r>
              <a:rPr sz="120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15" dirty="0">
                <a:solidFill>
                  <a:srgbClr val="242753"/>
                </a:solidFill>
                <a:latin typeface="Microsoft Sans Serif"/>
                <a:cs typeface="Microsoft Sans Serif"/>
              </a:rPr>
              <a:t>распознавания </a:t>
            </a:r>
            <a:r>
              <a:rPr sz="1200" dirty="0">
                <a:solidFill>
                  <a:srgbClr val="242753"/>
                </a:solidFill>
                <a:latin typeface="Microsoft Sans Serif"/>
                <a:cs typeface="Microsoft Sans Serif"/>
              </a:rPr>
              <a:t>лиц.</a:t>
            </a:r>
            <a:r>
              <a:rPr sz="1200" spc="3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40" dirty="0">
                <a:solidFill>
                  <a:srgbClr val="242753"/>
                </a:solidFill>
                <a:latin typeface="Microsoft Sans Serif"/>
                <a:cs typeface="Microsoft Sans Serif"/>
              </a:rPr>
              <a:t>Для</a:t>
            </a:r>
            <a:r>
              <a:rPr sz="1200" spc="2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15" dirty="0">
                <a:solidFill>
                  <a:srgbClr val="242753"/>
                </a:solidFill>
                <a:latin typeface="Microsoft Sans Serif"/>
                <a:cs typeface="Microsoft Sans Serif"/>
              </a:rPr>
              <a:t>входа</a:t>
            </a:r>
            <a:r>
              <a:rPr sz="1200" spc="1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5" dirty="0">
                <a:solidFill>
                  <a:srgbClr val="242753"/>
                </a:solidFill>
                <a:latin typeface="Microsoft Sans Serif"/>
                <a:cs typeface="Microsoft Sans Serif"/>
              </a:rPr>
              <a:t>на</a:t>
            </a:r>
            <a:r>
              <a:rPr sz="1200" spc="1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20" dirty="0">
                <a:solidFill>
                  <a:srgbClr val="242753"/>
                </a:solidFill>
                <a:latin typeface="Microsoft Sans Serif"/>
                <a:cs typeface="Microsoft Sans Serif"/>
              </a:rPr>
              <a:t>космодром</a:t>
            </a:r>
            <a:r>
              <a:rPr sz="1200" spc="-1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5" dirty="0">
                <a:solidFill>
                  <a:srgbClr val="242753"/>
                </a:solidFill>
                <a:latin typeface="Microsoft Sans Serif"/>
                <a:cs typeface="Microsoft Sans Serif"/>
              </a:rPr>
              <a:t>«Восточный» </a:t>
            </a:r>
            <a:r>
              <a:rPr sz="120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15" dirty="0">
                <a:solidFill>
                  <a:srgbClr val="242753"/>
                </a:solidFill>
                <a:latin typeface="Microsoft Sans Serif"/>
                <a:cs typeface="Microsoft Sans Serif"/>
              </a:rPr>
              <a:t>участник</a:t>
            </a:r>
            <a:r>
              <a:rPr sz="1200" spc="1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15" dirty="0">
                <a:solidFill>
                  <a:srgbClr val="242753"/>
                </a:solidFill>
                <a:latin typeface="Microsoft Sans Serif"/>
                <a:cs typeface="Microsoft Sans Serif"/>
              </a:rPr>
              <a:t>должен</a:t>
            </a:r>
            <a:r>
              <a:rPr sz="1200" spc="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5" dirty="0">
                <a:solidFill>
                  <a:srgbClr val="242753"/>
                </a:solidFill>
                <a:latin typeface="Microsoft Sans Serif"/>
                <a:cs typeface="Microsoft Sans Serif"/>
              </a:rPr>
              <a:t>пройти</a:t>
            </a:r>
            <a:r>
              <a:rPr sz="1200" spc="1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5" dirty="0">
                <a:solidFill>
                  <a:srgbClr val="242753"/>
                </a:solidFill>
                <a:latin typeface="Microsoft Sans Serif"/>
                <a:cs typeface="Microsoft Sans Serif"/>
              </a:rPr>
              <a:t>систему</a:t>
            </a:r>
            <a:r>
              <a:rPr sz="1200" spc="2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15" dirty="0">
                <a:solidFill>
                  <a:srgbClr val="242753"/>
                </a:solidFill>
                <a:latin typeface="Microsoft Sans Serif"/>
                <a:cs typeface="Microsoft Sans Serif"/>
              </a:rPr>
              <a:t>распознавания</a:t>
            </a:r>
            <a:r>
              <a:rPr sz="1200" spc="-2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dirty="0">
                <a:solidFill>
                  <a:srgbClr val="242753"/>
                </a:solidFill>
                <a:latin typeface="Microsoft Sans Serif"/>
                <a:cs typeface="Microsoft Sans Serif"/>
              </a:rPr>
              <a:t>лиц,</a:t>
            </a:r>
            <a:r>
              <a:rPr sz="1200" spc="4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dirty="0">
                <a:solidFill>
                  <a:srgbClr val="242753"/>
                </a:solidFill>
                <a:latin typeface="Microsoft Sans Serif"/>
                <a:cs typeface="Microsoft Sans Serif"/>
              </a:rPr>
              <a:t>для</a:t>
            </a:r>
            <a:r>
              <a:rPr sz="1200" spc="3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15" dirty="0">
                <a:solidFill>
                  <a:srgbClr val="242753"/>
                </a:solidFill>
                <a:latin typeface="Microsoft Sans Serif"/>
                <a:cs typeface="Microsoft Sans Serif"/>
              </a:rPr>
              <a:t>этого</a:t>
            </a:r>
            <a:r>
              <a:rPr sz="120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15" dirty="0">
                <a:solidFill>
                  <a:srgbClr val="242753"/>
                </a:solidFill>
                <a:latin typeface="Microsoft Sans Serif"/>
                <a:cs typeface="Microsoft Sans Serif"/>
              </a:rPr>
              <a:t>необходимо </a:t>
            </a:r>
            <a:r>
              <a:rPr sz="1200" spc="-30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5" dirty="0">
                <a:solidFill>
                  <a:srgbClr val="242753"/>
                </a:solidFill>
                <a:latin typeface="Microsoft Sans Serif"/>
                <a:cs typeface="Microsoft Sans Serif"/>
              </a:rPr>
              <a:t>снять</a:t>
            </a:r>
            <a:r>
              <a:rPr sz="1200" spc="5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5" dirty="0">
                <a:solidFill>
                  <a:srgbClr val="242753"/>
                </a:solidFill>
                <a:latin typeface="Microsoft Sans Serif"/>
                <a:cs typeface="Microsoft Sans Serif"/>
              </a:rPr>
              <a:t>и</a:t>
            </a:r>
            <a:r>
              <a:rPr sz="1200" spc="1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20" dirty="0">
                <a:solidFill>
                  <a:srgbClr val="242753"/>
                </a:solidFill>
                <a:latin typeface="Microsoft Sans Serif"/>
                <a:cs typeface="Microsoft Sans Serif"/>
              </a:rPr>
              <a:t>загрузить</a:t>
            </a:r>
            <a:r>
              <a:rPr sz="1200" spc="2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15" dirty="0">
                <a:solidFill>
                  <a:srgbClr val="242753"/>
                </a:solidFill>
                <a:latin typeface="Microsoft Sans Serif"/>
                <a:cs typeface="Microsoft Sans Serif"/>
              </a:rPr>
              <a:t>видеовизитку</a:t>
            </a:r>
            <a:endParaRPr sz="1200">
              <a:latin typeface="Microsoft Sans Serif"/>
              <a:cs typeface="Microsoft Sans Serif"/>
            </a:endParaRPr>
          </a:p>
          <a:p>
            <a:pPr marL="264160" marR="687070">
              <a:lnSpc>
                <a:spcPts val="1300"/>
              </a:lnSpc>
              <a:spcBef>
                <a:spcPts val="590"/>
              </a:spcBef>
            </a:pPr>
            <a:r>
              <a:rPr sz="1200" b="1" spc="-25" dirty="0">
                <a:solidFill>
                  <a:srgbClr val="242753"/>
                </a:solidFill>
                <a:latin typeface="Arial"/>
                <a:cs typeface="Arial"/>
              </a:rPr>
              <a:t>Квест.</a:t>
            </a:r>
            <a:r>
              <a:rPr sz="1200" b="1" spc="5" dirty="0">
                <a:solidFill>
                  <a:srgbClr val="242753"/>
                </a:solidFill>
                <a:latin typeface="Arial"/>
                <a:cs typeface="Arial"/>
              </a:rPr>
              <a:t> </a:t>
            </a:r>
            <a:r>
              <a:rPr sz="1200" spc="-20" dirty="0">
                <a:solidFill>
                  <a:srgbClr val="242753"/>
                </a:solidFill>
                <a:latin typeface="Microsoft Sans Serif"/>
                <a:cs typeface="Microsoft Sans Serif"/>
              </a:rPr>
              <a:t>Нелегкий</a:t>
            </a:r>
            <a:r>
              <a:rPr sz="1200" spc="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5" dirty="0">
                <a:solidFill>
                  <a:srgbClr val="242753"/>
                </a:solidFill>
                <a:latin typeface="Microsoft Sans Serif"/>
                <a:cs typeface="Microsoft Sans Serif"/>
              </a:rPr>
              <a:t>выбор.</a:t>
            </a:r>
            <a:r>
              <a:rPr sz="1200" spc="1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15" dirty="0">
                <a:solidFill>
                  <a:srgbClr val="242753"/>
                </a:solidFill>
                <a:latin typeface="Microsoft Sans Serif"/>
                <a:cs typeface="Microsoft Sans Serif"/>
              </a:rPr>
              <a:t>Участник</a:t>
            </a:r>
            <a:r>
              <a:rPr sz="1200" spc="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15" dirty="0">
                <a:solidFill>
                  <a:srgbClr val="242753"/>
                </a:solidFill>
                <a:latin typeface="Microsoft Sans Serif"/>
                <a:cs typeface="Microsoft Sans Serif"/>
              </a:rPr>
              <a:t>должен</a:t>
            </a:r>
            <a:r>
              <a:rPr sz="120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10" dirty="0">
                <a:solidFill>
                  <a:srgbClr val="242753"/>
                </a:solidFill>
                <a:latin typeface="Microsoft Sans Serif"/>
                <a:cs typeface="Microsoft Sans Serif"/>
              </a:rPr>
              <a:t>сделать</a:t>
            </a:r>
            <a:r>
              <a:rPr sz="1200" spc="1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5" dirty="0">
                <a:solidFill>
                  <a:srgbClr val="242753"/>
                </a:solidFill>
                <a:latin typeface="Microsoft Sans Serif"/>
                <a:cs typeface="Microsoft Sans Serif"/>
              </a:rPr>
              <a:t>выбор</a:t>
            </a:r>
            <a:r>
              <a:rPr sz="1200" spc="1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315" dirty="0">
                <a:solidFill>
                  <a:srgbClr val="242753"/>
                </a:solidFill>
                <a:latin typeface="Microsoft Sans Serif"/>
                <a:cs typeface="Microsoft Sans Serif"/>
              </a:rPr>
              <a:t>–</a:t>
            </a:r>
            <a:r>
              <a:rPr sz="1200" spc="2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15" dirty="0">
                <a:solidFill>
                  <a:srgbClr val="242753"/>
                </a:solidFill>
                <a:latin typeface="Microsoft Sans Serif"/>
                <a:cs typeface="Microsoft Sans Serif"/>
              </a:rPr>
              <a:t>пожертвовать </a:t>
            </a:r>
            <a:r>
              <a:rPr sz="1200" spc="-30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10" dirty="0">
                <a:solidFill>
                  <a:srgbClr val="242753"/>
                </a:solidFill>
                <a:latin typeface="Microsoft Sans Serif"/>
                <a:cs typeface="Microsoft Sans Serif"/>
              </a:rPr>
              <a:t>баллами,</a:t>
            </a:r>
            <a:r>
              <a:rPr sz="1200" spc="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15" dirty="0">
                <a:solidFill>
                  <a:srgbClr val="242753"/>
                </a:solidFill>
                <a:latin typeface="Microsoft Sans Serif"/>
                <a:cs typeface="Microsoft Sans Serif"/>
              </a:rPr>
              <a:t>накопленными</a:t>
            </a:r>
            <a:r>
              <a:rPr sz="1200" spc="1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dirty="0">
                <a:solidFill>
                  <a:srgbClr val="242753"/>
                </a:solidFill>
                <a:latin typeface="Microsoft Sans Serif"/>
                <a:cs typeface="Microsoft Sans Serif"/>
              </a:rPr>
              <a:t>в</a:t>
            </a:r>
            <a:r>
              <a:rPr sz="1200" spc="1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20" dirty="0">
                <a:solidFill>
                  <a:srgbClr val="242753"/>
                </a:solidFill>
                <a:latin typeface="Microsoft Sans Serif"/>
                <a:cs typeface="Microsoft Sans Serif"/>
              </a:rPr>
              <a:t>конкурсе</a:t>
            </a:r>
            <a:r>
              <a:rPr sz="1200" spc="1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5" dirty="0">
                <a:solidFill>
                  <a:srgbClr val="242753"/>
                </a:solidFill>
                <a:latin typeface="Microsoft Sans Serif"/>
                <a:cs typeface="Microsoft Sans Serif"/>
              </a:rPr>
              <a:t>и</a:t>
            </a:r>
            <a:r>
              <a:rPr sz="1200" spc="2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5" dirty="0">
                <a:solidFill>
                  <a:srgbClr val="242753"/>
                </a:solidFill>
                <a:latin typeface="Microsoft Sans Serif"/>
                <a:cs typeface="Microsoft Sans Serif"/>
              </a:rPr>
              <a:t>спасти</a:t>
            </a:r>
            <a:r>
              <a:rPr sz="1200" spc="4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20" dirty="0">
                <a:solidFill>
                  <a:srgbClr val="242753"/>
                </a:solidFill>
                <a:latin typeface="Microsoft Sans Serif"/>
                <a:cs typeface="Microsoft Sans Serif"/>
              </a:rPr>
              <a:t>Вжуха</a:t>
            </a:r>
            <a:r>
              <a:rPr sz="1200" spc="2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dirty="0">
                <a:solidFill>
                  <a:srgbClr val="242753"/>
                </a:solidFill>
                <a:latin typeface="Microsoft Sans Serif"/>
                <a:cs typeface="Microsoft Sans Serif"/>
              </a:rPr>
              <a:t>или</a:t>
            </a:r>
            <a:r>
              <a:rPr sz="1200" spc="3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5" dirty="0">
                <a:solidFill>
                  <a:srgbClr val="242753"/>
                </a:solidFill>
                <a:latin typeface="Microsoft Sans Serif"/>
                <a:cs typeface="Microsoft Sans Serif"/>
              </a:rPr>
              <a:t>пройти</a:t>
            </a:r>
            <a:r>
              <a:rPr sz="1200" spc="1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20" dirty="0">
                <a:solidFill>
                  <a:srgbClr val="242753"/>
                </a:solidFill>
                <a:latin typeface="Microsoft Sans Serif"/>
                <a:cs typeface="Microsoft Sans Serif"/>
              </a:rPr>
              <a:t>мимо</a:t>
            </a:r>
            <a:endParaRPr sz="1200">
              <a:latin typeface="Microsoft Sans Serif"/>
              <a:cs typeface="Microsoft Sans Serif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633983" y="4866132"/>
            <a:ext cx="6146800" cy="1423670"/>
          </a:xfrm>
          <a:prstGeom prst="rect">
            <a:avLst/>
          </a:prstGeom>
          <a:solidFill>
            <a:srgbClr val="242753">
              <a:alpha val="5097"/>
            </a:srgbClr>
          </a:solidFill>
        </p:spPr>
        <p:txBody>
          <a:bodyPr vert="horz" wrap="square" lIns="0" tIns="67945" rIns="0" bIns="0" rtlCol="0">
            <a:spAutoFit/>
          </a:bodyPr>
          <a:lstStyle/>
          <a:p>
            <a:pPr marL="264160">
              <a:lnSpc>
                <a:spcPts val="2050"/>
              </a:lnSpc>
              <a:spcBef>
                <a:spcPts val="535"/>
              </a:spcBef>
            </a:pPr>
            <a:r>
              <a:rPr sz="1800" b="1" spc="-5" dirty="0">
                <a:solidFill>
                  <a:srgbClr val="006FC0"/>
                </a:solidFill>
                <a:latin typeface="Arial"/>
                <a:cs typeface="Arial"/>
              </a:rPr>
              <a:t>Ситуации</a:t>
            </a:r>
            <a:r>
              <a:rPr sz="1800" b="1" spc="30" dirty="0">
                <a:solidFill>
                  <a:srgbClr val="006FC0"/>
                </a:solidFill>
                <a:latin typeface="Arial"/>
                <a:cs typeface="Arial"/>
              </a:rPr>
              <a:t> </a:t>
            </a:r>
            <a:r>
              <a:rPr sz="1800" b="1" spc="-5" dirty="0">
                <a:solidFill>
                  <a:srgbClr val="006FC0"/>
                </a:solidFill>
                <a:latin typeface="Arial"/>
                <a:cs typeface="Arial"/>
              </a:rPr>
              <a:t>для</a:t>
            </a:r>
            <a:r>
              <a:rPr sz="1800" b="1" spc="-20" dirty="0">
                <a:solidFill>
                  <a:srgbClr val="006FC0"/>
                </a:solidFill>
                <a:latin typeface="Arial"/>
                <a:cs typeface="Arial"/>
              </a:rPr>
              <a:t> </a:t>
            </a:r>
            <a:r>
              <a:rPr sz="1800" b="1" spc="-15" dirty="0">
                <a:solidFill>
                  <a:srgbClr val="006FC0"/>
                </a:solidFill>
                <a:latin typeface="Arial"/>
                <a:cs typeface="Arial"/>
              </a:rPr>
              <a:t>получения</a:t>
            </a:r>
            <a:endParaRPr sz="1800">
              <a:latin typeface="Arial"/>
              <a:cs typeface="Arial"/>
            </a:endParaRPr>
          </a:p>
          <a:p>
            <a:pPr marL="264160">
              <a:lnSpc>
                <a:spcPts val="2050"/>
              </a:lnSpc>
            </a:pPr>
            <a:r>
              <a:rPr sz="1800" b="1" spc="-10" dirty="0">
                <a:solidFill>
                  <a:srgbClr val="006FC0"/>
                </a:solidFill>
                <a:latin typeface="Arial"/>
                <a:cs typeface="Arial"/>
              </a:rPr>
              <a:t>«профессионального»</a:t>
            </a:r>
            <a:r>
              <a:rPr sz="1800" b="1" spc="15" dirty="0">
                <a:solidFill>
                  <a:srgbClr val="006FC0"/>
                </a:solidFill>
                <a:latin typeface="Arial"/>
                <a:cs typeface="Arial"/>
              </a:rPr>
              <a:t> </a:t>
            </a:r>
            <a:r>
              <a:rPr sz="1800" b="1" spc="-10" dirty="0">
                <a:solidFill>
                  <a:srgbClr val="006FC0"/>
                </a:solidFill>
                <a:latin typeface="Arial"/>
                <a:cs typeface="Arial"/>
              </a:rPr>
              <a:t>опыта</a:t>
            </a:r>
            <a:endParaRPr sz="1800">
              <a:latin typeface="Arial"/>
              <a:cs typeface="Arial"/>
            </a:endParaRPr>
          </a:p>
          <a:p>
            <a:pPr marL="264160" marR="281940">
              <a:lnSpc>
                <a:spcPct val="90100"/>
              </a:lnSpc>
              <a:spcBef>
                <a:spcPts val="625"/>
              </a:spcBef>
            </a:pPr>
            <a:r>
              <a:rPr sz="1200" b="1" spc="-30" dirty="0">
                <a:solidFill>
                  <a:srgbClr val="242753"/>
                </a:solidFill>
                <a:latin typeface="Arial"/>
                <a:cs typeface="Arial"/>
              </a:rPr>
              <a:t>Квест.</a:t>
            </a:r>
            <a:r>
              <a:rPr sz="1200" b="1" dirty="0">
                <a:solidFill>
                  <a:srgbClr val="242753"/>
                </a:solidFill>
                <a:latin typeface="Arial"/>
                <a:cs typeface="Arial"/>
              </a:rPr>
              <a:t> </a:t>
            </a:r>
            <a:r>
              <a:rPr sz="1200" spc="-15" dirty="0">
                <a:solidFill>
                  <a:srgbClr val="242753"/>
                </a:solidFill>
                <a:latin typeface="Microsoft Sans Serif"/>
                <a:cs typeface="Microsoft Sans Serif"/>
              </a:rPr>
              <a:t>Познавай</a:t>
            </a:r>
            <a:r>
              <a:rPr sz="120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10" dirty="0">
                <a:solidFill>
                  <a:srgbClr val="242753"/>
                </a:solidFill>
                <a:latin typeface="Microsoft Sans Serif"/>
                <a:cs typeface="Microsoft Sans Serif"/>
              </a:rPr>
              <a:t>Россию!</a:t>
            </a:r>
            <a:r>
              <a:rPr sz="1200" spc="1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15" dirty="0">
                <a:solidFill>
                  <a:srgbClr val="242753"/>
                </a:solidFill>
                <a:latin typeface="Microsoft Sans Serif"/>
                <a:cs typeface="Microsoft Sans Serif"/>
              </a:rPr>
              <a:t>Россия</a:t>
            </a:r>
            <a:r>
              <a:rPr sz="1200" spc="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10" dirty="0">
                <a:solidFill>
                  <a:srgbClr val="242753"/>
                </a:solidFill>
                <a:latin typeface="Microsoft Sans Serif"/>
                <a:cs typeface="Microsoft Sans Serif"/>
              </a:rPr>
              <a:t>очень</a:t>
            </a:r>
            <a:r>
              <a:rPr sz="120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15" dirty="0">
                <a:solidFill>
                  <a:srgbClr val="242753"/>
                </a:solidFill>
                <a:latin typeface="Microsoft Sans Serif"/>
                <a:cs typeface="Microsoft Sans Serif"/>
              </a:rPr>
              <a:t>красивая</a:t>
            </a:r>
            <a:r>
              <a:rPr sz="1200" spc="-5" dirty="0">
                <a:solidFill>
                  <a:srgbClr val="242753"/>
                </a:solidFill>
                <a:latin typeface="Microsoft Sans Serif"/>
                <a:cs typeface="Microsoft Sans Serif"/>
              </a:rPr>
              <a:t> страна.</a:t>
            </a:r>
            <a:r>
              <a:rPr sz="1200" spc="-1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5" dirty="0">
                <a:solidFill>
                  <a:srgbClr val="242753"/>
                </a:solidFill>
                <a:latin typeface="Microsoft Sans Serif"/>
                <a:cs typeface="Microsoft Sans Serif"/>
              </a:rPr>
              <a:t>У</a:t>
            </a:r>
            <a:r>
              <a:rPr sz="1200" spc="2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5" dirty="0">
                <a:solidFill>
                  <a:srgbClr val="242753"/>
                </a:solidFill>
                <a:latin typeface="Microsoft Sans Serif"/>
                <a:cs typeface="Microsoft Sans Serif"/>
              </a:rPr>
              <a:t>нас</a:t>
            </a:r>
            <a:r>
              <a:rPr sz="1200" spc="1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dirty="0">
                <a:solidFill>
                  <a:srgbClr val="242753"/>
                </a:solidFill>
                <a:latin typeface="Microsoft Sans Serif"/>
                <a:cs typeface="Microsoft Sans Serif"/>
              </a:rPr>
              <a:t>есть</a:t>
            </a:r>
            <a:r>
              <a:rPr sz="1200" spc="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20" dirty="0">
                <a:solidFill>
                  <a:srgbClr val="242753"/>
                </a:solidFill>
                <a:latin typeface="Microsoft Sans Serif"/>
                <a:cs typeface="Microsoft Sans Serif"/>
              </a:rPr>
              <a:t>много </a:t>
            </a:r>
            <a:r>
              <a:rPr sz="1200" spc="-15" dirty="0">
                <a:solidFill>
                  <a:srgbClr val="242753"/>
                </a:solidFill>
                <a:latin typeface="Microsoft Sans Serif"/>
                <a:cs typeface="Microsoft Sans Serif"/>
              </a:rPr>
              <a:t> достопримечательностей,</a:t>
            </a:r>
            <a:r>
              <a:rPr sz="1200" spc="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15" dirty="0">
                <a:solidFill>
                  <a:srgbClr val="242753"/>
                </a:solidFill>
                <a:latin typeface="Microsoft Sans Serif"/>
                <a:cs typeface="Microsoft Sans Serif"/>
              </a:rPr>
              <a:t>которые</a:t>
            </a:r>
            <a:r>
              <a:rPr sz="1200" spc="-20" dirty="0">
                <a:solidFill>
                  <a:srgbClr val="242753"/>
                </a:solidFill>
                <a:latin typeface="Microsoft Sans Serif"/>
                <a:cs typeface="Microsoft Sans Serif"/>
              </a:rPr>
              <a:t> можно</a:t>
            </a:r>
            <a:r>
              <a:rPr sz="1200" spc="1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15" dirty="0">
                <a:solidFill>
                  <a:srgbClr val="242753"/>
                </a:solidFill>
                <a:latin typeface="Microsoft Sans Serif"/>
                <a:cs typeface="Microsoft Sans Serif"/>
              </a:rPr>
              <a:t>посмотреть.</a:t>
            </a:r>
            <a:r>
              <a:rPr sz="1200" spc="-1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5" dirty="0">
                <a:solidFill>
                  <a:srgbClr val="242753"/>
                </a:solidFill>
                <a:latin typeface="Microsoft Sans Serif"/>
                <a:cs typeface="Microsoft Sans Serif"/>
              </a:rPr>
              <a:t>Составь</a:t>
            </a:r>
            <a:r>
              <a:rPr sz="1200" spc="4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15" dirty="0">
                <a:solidFill>
                  <a:srgbClr val="242753"/>
                </a:solidFill>
                <a:latin typeface="Microsoft Sans Serif"/>
                <a:cs typeface="Microsoft Sans Serif"/>
              </a:rPr>
              <a:t>программу </a:t>
            </a:r>
            <a:r>
              <a:rPr sz="1200" spc="-1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20" dirty="0">
                <a:solidFill>
                  <a:srgbClr val="242753"/>
                </a:solidFill>
                <a:latin typeface="Microsoft Sans Serif"/>
                <a:cs typeface="Microsoft Sans Serif"/>
              </a:rPr>
              <a:t>экскурсии</a:t>
            </a:r>
            <a:r>
              <a:rPr sz="1200" spc="2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10" dirty="0">
                <a:solidFill>
                  <a:srgbClr val="242753"/>
                </a:solidFill>
                <a:latin typeface="Microsoft Sans Serif"/>
                <a:cs typeface="Microsoft Sans Serif"/>
              </a:rPr>
              <a:t>по</a:t>
            </a:r>
            <a:r>
              <a:rPr sz="1200" spc="2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15" dirty="0">
                <a:solidFill>
                  <a:srgbClr val="242753"/>
                </a:solidFill>
                <a:latin typeface="Microsoft Sans Serif"/>
                <a:cs typeface="Microsoft Sans Serif"/>
              </a:rPr>
              <a:t>достопримечательностям родного</a:t>
            </a:r>
            <a:r>
              <a:rPr sz="1200" spc="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20" dirty="0">
                <a:solidFill>
                  <a:srgbClr val="242753"/>
                </a:solidFill>
                <a:latin typeface="Microsoft Sans Serif"/>
                <a:cs typeface="Microsoft Sans Serif"/>
              </a:rPr>
              <a:t>края</a:t>
            </a:r>
            <a:r>
              <a:rPr sz="1200" dirty="0">
                <a:solidFill>
                  <a:srgbClr val="242753"/>
                </a:solidFill>
                <a:latin typeface="Microsoft Sans Serif"/>
                <a:cs typeface="Microsoft Sans Serif"/>
              </a:rPr>
              <a:t> для</a:t>
            </a:r>
            <a:r>
              <a:rPr sz="1200" spc="3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5" dirty="0">
                <a:solidFill>
                  <a:srgbClr val="242753"/>
                </a:solidFill>
                <a:latin typeface="Microsoft Sans Serif"/>
                <a:cs typeface="Microsoft Sans Serif"/>
              </a:rPr>
              <a:t>твоих</a:t>
            </a:r>
            <a:r>
              <a:rPr sz="1200" spc="1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10" dirty="0">
                <a:solidFill>
                  <a:srgbClr val="242753"/>
                </a:solidFill>
                <a:latin typeface="Microsoft Sans Serif"/>
                <a:cs typeface="Microsoft Sans Serif"/>
              </a:rPr>
              <a:t>сверстников</a:t>
            </a:r>
            <a:r>
              <a:rPr sz="1200" spc="1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10" dirty="0">
                <a:solidFill>
                  <a:srgbClr val="242753"/>
                </a:solidFill>
                <a:latin typeface="Microsoft Sans Serif"/>
                <a:cs typeface="Microsoft Sans Serif"/>
              </a:rPr>
              <a:t>по </a:t>
            </a:r>
            <a:r>
              <a:rPr sz="1200" spc="-30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15" dirty="0">
                <a:solidFill>
                  <a:srgbClr val="242753"/>
                </a:solidFill>
                <a:latin typeface="Microsoft Sans Serif"/>
                <a:cs typeface="Microsoft Sans Serif"/>
              </a:rPr>
              <a:t>самым</a:t>
            </a:r>
            <a:r>
              <a:rPr sz="1200" spc="1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10" dirty="0">
                <a:solidFill>
                  <a:srgbClr val="242753"/>
                </a:solidFill>
                <a:latin typeface="Microsoft Sans Serif"/>
                <a:cs typeface="Microsoft Sans Serif"/>
              </a:rPr>
              <a:t>интересным</a:t>
            </a:r>
            <a:r>
              <a:rPr sz="1200" spc="-2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dirty="0">
                <a:solidFill>
                  <a:srgbClr val="242753"/>
                </a:solidFill>
                <a:latin typeface="Microsoft Sans Serif"/>
                <a:cs typeface="Microsoft Sans Serif"/>
              </a:rPr>
              <a:t>для</a:t>
            </a:r>
            <a:r>
              <a:rPr sz="1200" spc="2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10" dirty="0">
                <a:solidFill>
                  <a:srgbClr val="242753"/>
                </a:solidFill>
                <a:latin typeface="Microsoft Sans Serif"/>
                <a:cs typeface="Microsoft Sans Serif"/>
              </a:rPr>
              <a:t>них</a:t>
            </a:r>
            <a:r>
              <a:rPr sz="1200" spc="2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200" spc="-15" dirty="0">
                <a:solidFill>
                  <a:srgbClr val="242753"/>
                </a:solidFill>
                <a:latin typeface="Microsoft Sans Serif"/>
                <a:cs typeface="Microsoft Sans Serif"/>
              </a:rPr>
              <a:t>местам</a:t>
            </a:r>
            <a:endParaRPr sz="1200">
              <a:latin typeface="Microsoft Sans Serif"/>
              <a:cs typeface="Microsoft Sans Serif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610006" y="1108405"/>
            <a:ext cx="5100320" cy="6362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dirty="0">
                <a:solidFill>
                  <a:srgbClr val="FF3A56"/>
                </a:solidFill>
                <a:latin typeface="Arial"/>
                <a:cs typeface="Arial"/>
              </a:rPr>
              <a:t>Все</a:t>
            </a:r>
            <a:r>
              <a:rPr sz="2000" b="1" spc="-20" dirty="0">
                <a:solidFill>
                  <a:srgbClr val="FF3A56"/>
                </a:solidFill>
                <a:latin typeface="Arial"/>
                <a:cs typeface="Arial"/>
              </a:rPr>
              <a:t> </a:t>
            </a:r>
            <a:r>
              <a:rPr sz="2000" b="1" spc="-5" dirty="0">
                <a:solidFill>
                  <a:srgbClr val="FF3A56"/>
                </a:solidFill>
                <a:latin typeface="Arial"/>
                <a:cs typeface="Arial"/>
              </a:rPr>
              <a:t>задания</a:t>
            </a:r>
            <a:r>
              <a:rPr sz="2000" b="1" spc="-30" dirty="0">
                <a:solidFill>
                  <a:srgbClr val="FF3A56"/>
                </a:solidFill>
                <a:latin typeface="Arial"/>
                <a:cs typeface="Arial"/>
              </a:rPr>
              <a:t> </a:t>
            </a:r>
            <a:r>
              <a:rPr sz="2000" b="1" spc="-10" dirty="0">
                <a:solidFill>
                  <a:srgbClr val="FF3A56"/>
                </a:solidFill>
                <a:latin typeface="Arial"/>
                <a:cs typeface="Arial"/>
              </a:rPr>
              <a:t>вплетены</a:t>
            </a:r>
            <a:r>
              <a:rPr sz="2000" b="1" spc="-5" dirty="0">
                <a:solidFill>
                  <a:srgbClr val="FF3A56"/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srgbClr val="FF3A56"/>
                </a:solidFill>
                <a:latin typeface="Arial"/>
                <a:cs typeface="Arial"/>
              </a:rPr>
              <a:t>в</a:t>
            </a:r>
            <a:r>
              <a:rPr sz="2000" b="1" spc="-20" dirty="0">
                <a:solidFill>
                  <a:srgbClr val="FF3A56"/>
                </a:solidFill>
                <a:latin typeface="Arial"/>
                <a:cs typeface="Arial"/>
              </a:rPr>
              <a:t> </a:t>
            </a:r>
            <a:r>
              <a:rPr sz="2000" b="1" spc="-5" dirty="0">
                <a:solidFill>
                  <a:srgbClr val="FF3A56"/>
                </a:solidFill>
                <a:latin typeface="Arial"/>
                <a:cs typeface="Arial"/>
              </a:rPr>
              <a:t>сценарий</a:t>
            </a:r>
            <a:r>
              <a:rPr sz="2000" b="1" spc="-55" dirty="0">
                <a:solidFill>
                  <a:srgbClr val="FF3A56"/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srgbClr val="FF3A56"/>
                </a:solidFill>
                <a:latin typeface="Arial"/>
                <a:cs typeface="Arial"/>
              </a:rPr>
              <a:t>игры</a:t>
            </a:r>
            <a:endParaRPr sz="20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2000" b="1" dirty="0">
                <a:solidFill>
                  <a:srgbClr val="FF3A56"/>
                </a:solidFill>
                <a:latin typeface="Arial"/>
                <a:cs typeface="Arial"/>
              </a:rPr>
              <a:t>через</a:t>
            </a:r>
            <a:r>
              <a:rPr sz="2000" b="1" spc="-25" dirty="0">
                <a:solidFill>
                  <a:srgbClr val="FF3A56"/>
                </a:solidFill>
                <a:latin typeface="Arial"/>
                <a:cs typeface="Arial"/>
              </a:rPr>
              <a:t> </a:t>
            </a:r>
            <a:r>
              <a:rPr sz="2000" b="1" spc="-10" dirty="0">
                <a:solidFill>
                  <a:srgbClr val="FF3A56"/>
                </a:solidFill>
                <a:latin typeface="Arial"/>
                <a:cs typeface="Arial"/>
              </a:rPr>
              <a:t>ситуации-квесты</a:t>
            </a:r>
            <a:endParaRPr sz="200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7102856" y="3510533"/>
            <a:ext cx="3257550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2400" spc="75" dirty="0">
                <a:solidFill>
                  <a:srgbClr val="FF3A56"/>
                </a:solidFill>
                <a:latin typeface="Microsoft Sans Serif"/>
                <a:cs typeface="Microsoft Sans Serif"/>
              </a:rPr>
              <a:t>Задания</a:t>
            </a:r>
            <a:r>
              <a:rPr sz="2400" spc="254" dirty="0">
                <a:solidFill>
                  <a:srgbClr val="FF3A56"/>
                </a:solidFill>
                <a:latin typeface="Microsoft Sans Serif"/>
                <a:cs typeface="Microsoft Sans Serif"/>
              </a:rPr>
              <a:t> </a:t>
            </a:r>
            <a:r>
              <a:rPr sz="2400" spc="275" dirty="0">
                <a:solidFill>
                  <a:srgbClr val="FF3A56"/>
                </a:solidFill>
                <a:latin typeface="Microsoft Sans Serif"/>
                <a:cs typeface="Microsoft Sans Serif"/>
              </a:rPr>
              <a:t>к</a:t>
            </a:r>
            <a:r>
              <a:rPr sz="2400" spc="245" dirty="0">
                <a:solidFill>
                  <a:srgbClr val="FF3A56"/>
                </a:solidFill>
                <a:latin typeface="Microsoft Sans Serif"/>
                <a:cs typeface="Microsoft Sans Serif"/>
              </a:rPr>
              <a:t> </a:t>
            </a:r>
            <a:r>
              <a:rPr sz="2400" spc="50" dirty="0">
                <a:solidFill>
                  <a:srgbClr val="FF3A56"/>
                </a:solidFill>
                <a:latin typeface="Microsoft Sans Serif"/>
                <a:cs typeface="Microsoft Sans Serif"/>
              </a:rPr>
              <a:t>памятным </a:t>
            </a:r>
            <a:r>
              <a:rPr sz="2400" spc="-625" dirty="0">
                <a:solidFill>
                  <a:srgbClr val="FF3A56"/>
                </a:solidFill>
                <a:latin typeface="Microsoft Sans Serif"/>
                <a:cs typeface="Microsoft Sans Serif"/>
              </a:rPr>
              <a:t> </a:t>
            </a:r>
            <a:r>
              <a:rPr sz="2400" spc="70" dirty="0">
                <a:solidFill>
                  <a:srgbClr val="FF3A56"/>
                </a:solidFill>
                <a:latin typeface="Microsoft Sans Serif"/>
                <a:cs typeface="Microsoft Sans Serif"/>
              </a:rPr>
              <a:t>датам:</a:t>
            </a:r>
            <a:endParaRPr sz="2400">
              <a:latin typeface="Microsoft Sans Serif"/>
              <a:cs typeface="Microsoft Sans Serif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7022592" y="1024127"/>
            <a:ext cx="4653280" cy="2083435"/>
          </a:xfrm>
          <a:custGeom>
            <a:avLst/>
            <a:gdLst/>
            <a:ahLst/>
            <a:cxnLst/>
            <a:rect l="l" t="t" r="r" b="b"/>
            <a:pathLst>
              <a:path w="4653280" h="2083435">
                <a:moveTo>
                  <a:pt x="208788" y="1978164"/>
                </a:moveTo>
                <a:lnTo>
                  <a:pt x="109728" y="1978164"/>
                </a:lnTo>
                <a:lnTo>
                  <a:pt x="109728" y="1877568"/>
                </a:lnTo>
                <a:lnTo>
                  <a:pt x="1524" y="1877568"/>
                </a:lnTo>
                <a:lnTo>
                  <a:pt x="1524" y="1978164"/>
                </a:lnTo>
                <a:lnTo>
                  <a:pt x="1524" y="2083308"/>
                </a:lnTo>
                <a:lnTo>
                  <a:pt x="109728" y="2083308"/>
                </a:lnTo>
                <a:lnTo>
                  <a:pt x="208788" y="2083308"/>
                </a:lnTo>
                <a:lnTo>
                  <a:pt x="208788" y="1978164"/>
                </a:lnTo>
                <a:close/>
              </a:path>
              <a:path w="4653280" h="2083435">
                <a:moveTo>
                  <a:pt x="236220" y="0"/>
                </a:moveTo>
                <a:lnTo>
                  <a:pt x="121920" y="0"/>
                </a:lnTo>
                <a:lnTo>
                  <a:pt x="1524" y="0"/>
                </a:lnTo>
                <a:lnTo>
                  <a:pt x="0" y="0"/>
                </a:lnTo>
                <a:lnTo>
                  <a:pt x="0" y="234696"/>
                </a:lnTo>
                <a:lnTo>
                  <a:pt x="121920" y="234696"/>
                </a:lnTo>
                <a:lnTo>
                  <a:pt x="121920" y="120396"/>
                </a:lnTo>
                <a:lnTo>
                  <a:pt x="236220" y="120396"/>
                </a:lnTo>
                <a:lnTo>
                  <a:pt x="236220" y="0"/>
                </a:lnTo>
                <a:close/>
              </a:path>
              <a:path w="4653280" h="2083435">
                <a:moveTo>
                  <a:pt x="4652772" y="0"/>
                </a:moveTo>
                <a:lnTo>
                  <a:pt x="4532376" y="0"/>
                </a:lnTo>
                <a:lnTo>
                  <a:pt x="4419600" y="0"/>
                </a:lnTo>
                <a:lnTo>
                  <a:pt x="4419600" y="120396"/>
                </a:lnTo>
                <a:lnTo>
                  <a:pt x="4532376" y="120396"/>
                </a:lnTo>
                <a:lnTo>
                  <a:pt x="4532376" y="234696"/>
                </a:lnTo>
                <a:lnTo>
                  <a:pt x="4652772" y="234696"/>
                </a:lnTo>
                <a:lnTo>
                  <a:pt x="4652772" y="120396"/>
                </a:lnTo>
                <a:lnTo>
                  <a:pt x="465277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3" name="object 13"/>
          <p:cNvGrpSpPr/>
          <p:nvPr/>
        </p:nvGrpSpPr>
        <p:grpSpPr>
          <a:xfrm>
            <a:off x="10241280" y="2854451"/>
            <a:ext cx="1693545" cy="1705610"/>
            <a:chOff x="10241280" y="2854451"/>
            <a:chExt cx="1693545" cy="1705610"/>
          </a:xfrm>
        </p:grpSpPr>
        <p:sp>
          <p:nvSpPr>
            <p:cNvPr id="14" name="object 14"/>
            <p:cNvSpPr/>
            <p:nvPr/>
          </p:nvSpPr>
          <p:spPr>
            <a:xfrm>
              <a:off x="11469624" y="2900171"/>
              <a:ext cx="207645" cy="205740"/>
            </a:xfrm>
            <a:custGeom>
              <a:avLst/>
              <a:gdLst/>
              <a:ahLst/>
              <a:cxnLst/>
              <a:rect l="l" t="t" r="r" b="b"/>
              <a:pathLst>
                <a:path w="207645" h="205739">
                  <a:moveTo>
                    <a:pt x="207264" y="100596"/>
                  </a:moveTo>
                  <a:lnTo>
                    <a:pt x="207251" y="0"/>
                  </a:lnTo>
                  <a:lnTo>
                    <a:pt x="99060" y="0"/>
                  </a:lnTo>
                  <a:lnTo>
                    <a:pt x="99060" y="100596"/>
                  </a:lnTo>
                  <a:lnTo>
                    <a:pt x="0" y="100596"/>
                  </a:lnTo>
                  <a:lnTo>
                    <a:pt x="0" y="205740"/>
                  </a:lnTo>
                  <a:lnTo>
                    <a:pt x="99060" y="205740"/>
                  </a:lnTo>
                  <a:lnTo>
                    <a:pt x="207251" y="205740"/>
                  </a:lnTo>
                  <a:lnTo>
                    <a:pt x="207264" y="10059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241280" y="2854451"/>
              <a:ext cx="1693163" cy="1705356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633983" y="1796795"/>
            <a:ext cx="5354320" cy="4500880"/>
          </a:xfrm>
          <a:custGeom>
            <a:avLst/>
            <a:gdLst/>
            <a:ahLst/>
            <a:cxnLst/>
            <a:rect l="l" t="t" r="r" b="b"/>
            <a:pathLst>
              <a:path w="5354320" h="4500880">
                <a:moveTo>
                  <a:pt x="5353812" y="0"/>
                </a:moveTo>
                <a:lnTo>
                  <a:pt x="0" y="0"/>
                </a:lnTo>
                <a:lnTo>
                  <a:pt x="0" y="4500372"/>
                </a:lnTo>
                <a:lnTo>
                  <a:pt x="5353812" y="4500372"/>
                </a:lnTo>
                <a:lnTo>
                  <a:pt x="5353812" y="0"/>
                </a:lnTo>
                <a:close/>
              </a:path>
            </a:pathLst>
          </a:custGeom>
          <a:solidFill>
            <a:srgbClr val="242753">
              <a:alpha val="5097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6277355" y="1080516"/>
            <a:ext cx="5364480" cy="586740"/>
          </a:xfrm>
          <a:prstGeom prst="rect">
            <a:avLst/>
          </a:prstGeom>
          <a:solidFill>
            <a:srgbClr val="F0874A"/>
          </a:solidFill>
        </p:spPr>
        <p:txBody>
          <a:bodyPr vert="horz" wrap="square" lIns="0" tIns="15875" rIns="0" bIns="0" rtlCol="0">
            <a:spAutoFit/>
          </a:bodyPr>
          <a:lstStyle/>
          <a:p>
            <a:pPr marL="118110">
              <a:lnSpc>
                <a:spcPct val="100000"/>
              </a:lnSpc>
              <a:spcBef>
                <a:spcPts val="125"/>
              </a:spcBef>
            </a:pPr>
            <a:r>
              <a:rPr sz="2000" b="1" spc="-90" dirty="0">
                <a:solidFill>
                  <a:srgbClr val="FFFFFF"/>
                </a:solidFill>
                <a:latin typeface="Arial"/>
                <a:cs typeface="Arial"/>
              </a:rPr>
              <a:t>АЧИВКИ</a:t>
            </a:r>
            <a:r>
              <a:rPr sz="2000" b="1" spc="2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b="1" spc="-130" dirty="0">
                <a:solidFill>
                  <a:srgbClr val="FFFFFF"/>
                </a:solidFill>
                <a:latin typeface="Arial"/>
                <a:cs typeface="Arial"/>
              </a:rPr>
              <a:t>И</a:t>
            </a:r>
            <a:r>
              <a:rPr sz="2000" b="1" spc="19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b="1" spc="-50" dirty="0">
                <a:solidFill>
                  <a:srgbClr val="FFFFFF"/>
                </a:solidFill>
                <a:latin typeface="Arial"/>
                <a:cs typeface="Arial"/>
              </a:rPr>
              <a:t>АРТЕФАКТЫ</a:t>
            </a:r>
            <a:endParaRPr sz="2000">
              <a:latin typeface="Arial"/>
              <a:cs typeface="Arial"/>
            </a:endParaRPr>
          </a:p>
          <a:p>
            <a:pPr marL="118110">
              <a:lnSpc>
                <a:spcPct val="100000"/>
              </a:lnSpc>
              <a:spcBef>
                <a:spcPts val="40"/>
              </a:spcBef>
            </a:pPr>
            <a:r>
              <a:rPr sz="1400" i="1" spc="-5" dirty="0">
                <a:solidFill>
                  <a:srgbClr val="FFFFFF"/>
                </a:solidFill>
                <a:latin typeface="Calibri"/>
                <a:cs typeface="Calibri"/>
              </a:rPr>
              <a:t>(могут</a:t>
            </a:r>
            <a:r>
              <a:rPr sz="1400" i="1" spc="-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i="1" spc="-5" dirty="0">
                <a:solidFill>
                  <a:srgbClr val="FFFFFF"/>
                </a:solidFill>
                <a:latin typeface="Calibri"/>
                <a:cs typeface="Calibri"/>
              </a:rPr>
              <a:t>украшать</a:t>
            </a:r>
            <a:r>
              <a:rPr sz="1400" i="1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i="1" spc="-5" dirty="0">
                <a:solidFill>
                  <a:srgbClr val="FFFFFF"/>
                </a:solidFill>
                <a:latin typeface="Calibri"/>
                <a:cs typeface="Calibri"/>
              </a:rPr>
              <a:t>комнату</a:t>
            </a:r>
            <a:r>
              <a:rPr sz="1400" i="1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i="1" spc="-5" dirty="0">
                <a:solidFill>
                  <a:srgbClr val="FFFFFF"/>
                </a:solidFill>
                <a:latin typeface="Calibri"/>
                <a:cs typeface="Calibri"/>
              </a:rPr>
              <a:t>или</a:t>
            </a:r>
            <a:r>
              <a:rPr sz="1400" i="1" spc="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i="1" spc="-5" dirty="0">
                <a:solidFill>
                  <a:srgbClr val="FFFFFF"/>
                </a:solidFill>
                <a:latin typeface="Calibri"/>
                <a:cs typeface="Calibri"/>
              </a:rPr>
              <a:t>кастомизировать</a:t>
            </a:r>
            <a:r>
              <a:rPr sz="1400" i="1" spc="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i="1" spc="-5" dirty="0">
                <a:solidFill>
                  <a:srgbClr val="FFFFFF"/>
                </a:solidFill>
                <a:latin typeface="Calibri"/>
                <a:cs typeface="Calibri"/>
              </a:rPr>
              <a:t>героя):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23316" y="1080516"/>
            <a:ext cx="5364480" cy="586740"/>
          </a:xfrm>
          <a:prstGeom prst="rect">
            <a:avLst/>
          </a:prstGeom>
          <a:solidFill>
            <a:srgbClr val="4DBBC3"/>
          </a:solidFill>
        </p:spPr>
        <p:txBody>
          <a:bodyPr vert="horz" wrap="square" lIns="0" tIns="29209" rIns="0" bIns="0" rtlCol="0">
            <a:spAutoFit/>
          </a:bodyPr>
          <a:lstStyle/>
          <a:p>
            <a:pPr marL="184150">
              <a:lnSpc>
                <a:spcPct val="100000"/>
              </a:lnSpc>
              <a:spcBef>
                <a:spcPts val="229"/>
              </a:spcBef>
            </a:pPr>
            <a:r>
              <a:rPr sz="2000" b="1" spc="-50" dirty="0">
                <a:solidFill>
                  <a:srgbClr val="FFFFFF"/>
                </a:solidFill>
                <a:latin typeface="Arial"/>
                <a:cs typeface="Arial"/>
              </a:rPr>
              <a:t>СТАТУСЫ</a:t>
            </a:r>
            <a:endParaRPr sz="2000">
              <a:latin typeface="Arial"/>
              <a:cs typeface="Arial"/>
            </a:endParaRPr>
          </a:p>
          <a:p>
            <a:pPr marL="184150">
              <a:lnSpc>
                <a:spcPct val="100000"/>
              </a:lnSpc>
              <a:spcBef>
                <a:spcPts val="40"/>
              </a:spcBef>
            </a:pPr>
            <a:r>
              <a:rPr sz="1400" i="1" spc="-5" dirty="0">
                <a:solidFill>
                  <a:srgbClr val="FFFFFF"/>
                </a:solidFill>
                <a:latin typeface="Calibri"/>
                <a:cs typeface="Calibri"/>
              </a:rPr>
              <a:t>(отражаются</a:t>
            </a:r>
            <a:r>
              <a:rPr sz="1400" i="1" spc="-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i="1" dirty="0">
                <a:solidFill>
                  <a:srgbClr val="FFFFFF"/>
                </a:solidFill>
                <a:latin typeface="Calibri"/>
                <a:cs typeface="Calibri"/>
              </a:rPr>
              <a:t>в</a:t>
            </a:r>
            <a:r>
              <a:rPr sz="1400" i="1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i="1" spc="-5" dirty="0">
                <a:solidFill>
                  <a:srgbClr val="FFFFFF"/>
                </a:solidFill>
                <a:latin typeface="Calibri"/>
                <a:cs typeface="Calibri"/>
              </a:rPr>
              <a:t>сертификате):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08761" y="1957832"/>
            <a:ext cx="4404995" cy="22205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9085" indent="-287020">
              <a:lnSpc>
                <a:spcPct val="100000"/>
              </a:lnSpc>
              <a:spcBef>
                <a:spcPts val="100"/>
              </a:spcBef>
              <a:buFont typeface="Wingdings"/>
              <a:buChar char=""/>
              <a:tabLst>
                <a:tab pos="299085" algn="l"/>
                <a:tab pos="299720" algn="l"/>
              </a:tabLst>
            </a:pPr>
            <a:r>
              <a:rPr sz="1800" b="1" spc="-25" dirty="0">
                <a:solidFill>
                  <a:srgbClr val="242753"/>
                </a:solidFill>
                <a:latin typeface="Arial"/>
                <a:cs typeface="Arial"/>
              </a:rPr>
              <a:t>Смельчак</a:t>
            </a:r>
            <a:r>
              <a:rPr sz="1800" b="1" spc="10" dirty="0">
                <a:solidFill>
                  <a:srgbClr val="242753"/>
                </a:solidFill>
                <a:latin typeface="Arial"/>
                <a:cs typeface="Arial"/>
              </a:rPr>
              <a:t> </a:t>
            </a:r>
            <a:r>
              <a:rPr sz="1800" spc="470" dirty="0">
                <a:solidFill>
                  <a:srgbClr val="242753"/>
                </a:solidFill>
                <a:latin typeface="Microsoft Sans Serif"/>
                <a:cs typeface="Microsoft Sans Serif"/>
              </a:rPr>
              <a:t>–</a:t>
            </a:r>
            <a:r>
              <a:rPr sz="1800" spc="1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800" spc="-40" dirty="0">
                <a:solidFill>
                  <a:srgbClr val="242753"/>
                </a:solidFill>
                <a:latin typeface="Microsoft Sans Serif"/>
                <a:cs typeface="Microsoft Sans Serif"/>
              </a:rPr>
              <a:t>за</a:t>
            </a:r>
            <a:r>
              <a:rPr sz="1800" spc="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800" spc="-5" dirty="0">
                <a:solidFill>
                  <a:srgbClr val="242753"/>
                </a:solidFill>
                <a:latin typeface="Microsoft Sans Serif"/>
                <a:cs typeface="Microsoft Sans Serif"/>
              </a:rPr>
              <a:t>регистрацию </a:t>
            </a:r>
            <a:r>
              <a:rPr sz="1800" dirty="0">
                <a:solidFill>
                  <a:srgbClr val="242753"/>
                </a:solidFill>
                <a:latin typeface="Microsoft Sans Serif"/>
                <a:cs typeface="Microsoft Sans Serif"/>
              </a:rPr>
              <a:t>в</a:t>
            </a:r>
            <a:r>
              <a:rPr sz="1800" spc="1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800" spc="-10" dirty="0">
                <a:solidFill>
                  <a:srgbClr val="242753"/>
                </a:solidFill>
                <a:latin typeface="Microsoft Sans Serif"/>
                <a:cs typeface="Microsoft Sans Serif"/>
              </a:rPr>
              <a:t>Игре</a:t>
            </a:r>
            <a:endParaRPr sz="1800">
              <a:latin typeface="Microsoft Sans Serif"/>
              <a:cs typeface="Microsoft Sans Serif"/>
            </a:endParaRPr>
          </a:p>
          <a:p>
            <a:pPr marL="299085" indent="-287020">
              <a:lnSpc>
                <a:spcPct val="100000"/>
              </a:lnSpc>
              <a:buFont typeface="Wingdings"/>
              <a:buChar char=""/>
              <a:tabLst>
                <a:tab pos="299085" algn="l"/>
                <a:tab pos="299720" algn="l"/>
              </a:tabLst>
            </a:pPr>
            <a:r>
              <a:rPr sz="1800" b="1" spc="-15" dirty="0">
                <a:solidFill>
                  <a:srgbClr val="242753"/>
                </a:solidFill>
                <a:latin typeface="Arial"/>
                <a:cs typeface="Arial"/>
              </a:rPr>
              <a:t>Первооткрыватель</a:t>
            </a:r>
            <a:r>
              <a:rPr sz="1800" b="1" spc="55" dirty="0">
                <a:solidFill>
                  <a:srgbClr val="242753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242753"/>
                </a:solidFill>
                <a:latin typeface="Microsoft Sans Serif"/>
                <a:cs typeface="Microsoft Sans Serif"/>
              </a:rPr>
              <a:t>-</a:t>
            </a:r>
            <a:r>
              <a:rPr sz="1800" spc="2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800" spc="-40" dirty="0">
                <a:solidFill>
                  <a:srgbClr val="242753"/>
                </a:solidFill>
                <a:latin typeface="Microsoft Sans Serif"/>
                <a:cs typeface="Microsoft Sans Serif"/>
              </a:rPr>
              <a:t>за</a:t>
            </a:r>
            <a:r>
              <a:rPr sz="180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800" spc="-10" dirty="0">
                <a:solidFill>
                  <a:srgbClr val="242753"/>
                </a:solidFill>
                <a:latin typeface="Microsoft Sans Serif"/>
                <a:cs typeface="Microsoft Sans Serif"/>
              </a:rPr>
              <a:t>выполнение</a:t>
            </a:r>
            <a:endParaRPr sz="1800">
              <a:latin typeface="Microsoft Sans Serif"/>
              <a:cs typeface="Microsoft Sans Serif"/>
            </a:endParaRPr>
          </a:p>
          <a:p>
            <a:pPr marL="299085">
              <a:lnSpc>
                <a:spcPct val="100000"/>
              </a:lnSpc>
            </a:pPr>
            <a:r>
              <a:rPr sz="1800" spc="-5" dirty="0">
                <a:solidFill>
                  <a:srgbClr val="242753"/>
                </a:solidFill>
                <a:latin typeface="Microsoft Sans Serif"/>
                <a:cs typeface="Microsoft Sans Serif"/>
              </a:rPr>
              <a:t>общих</a:t>
            </a:r>
            <a:r>
              <a:rPr sz="1800" spc="-20" dirty="0">
                <a:solidFill>
                  <a:srgbClr val="242753"/>
                </a:solidFill>
                <a:latin typeface="Microsoft Sans Serif"/>
                <a:cs typeface="Microsoft Sans Serif"/>
              </a:rPr>
              <a:t> заданий</a:t>
            </a:r>
            <a:endParaRPr sz="1800">
              <a:latin typeface="Microsoft Sans Serif"/>
              <a:cs typeface="Microsoft Sans Serif"/>
            </a:endParaRPr>
          </a:p>
          <a:p>
            <a:pPr marL="299085" marR="5080" indent="-287020">
              <a:lnSpc>
                <a:spcPct val="100000"/>
              </a:lnSpc>
              <a:buFont typeface="Wingdings"/>
              <a:buChar char=""/>
              <a:tabLst>
                <a:tab pos="299085" algn="l"/>
                <a:tab pos="299720" algn="l"/>
              </a:tabLst>
            </a:pPr>
            <a:r>
              <a:rPr sz="1800" b="1" spc="-15" dirty="0">
                <a:solidFill>
                  <a:srgbClr val="242753"/>
                </a:solidFill>
                <a:latin typeface="Arial"/>
                <a:cs typeface="Arial"/>
              </a:rPr>
              <a:t>Знаток</a:t>
            </a:r>
            <a:r>
              <a:rPr sz="1800" b="1" spc="30" dirty="0">
                <a:solidFill>
                  <a:srgbClr val="242753"/>
                </a:solidFill>
                <a:latin typeface="Arial"/>
                <a:cs typeface="Arial"/>
              </a:rPr>
              <a:t> </a:t>
            </a:r>
            <a:r>
              <a:rPr sz="1800" spc="470" dirty="0">
                <a:solidFill>
                  <a:srgbClr val="242753"/>
                </a:solidFill>
                <a:latin typeface="Microsoft Sans Serif"/>
                <a:cs typeface="Microsoft Sans Serif"/>
              </a:rPr>
              <a:t>–</a:t>
            </a:r>
            <a:r>
              <a:rPr sz="1800" spc="1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800" spc="-40" dirty="0">
                <a:solidFill>
                  <a:srgbClr val="242753"/>
                </a:solidFill>
                <a:latin typeface="Microsoft Sans Serif"/>
                <a:cs typeface="Microsoft Sans Serif"/>
              </a:rPr>
              <a:t>за</a:t>
            </a:r>
            <a:r>
              <a:rPr sz="1800" spc="1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800" spc="-10" dirty="0">
                <a:solidFill>
                  <a:srgbClr val="242753"/>
                </a:solidFill>
                <a:latin typeface="Microsoft Sans Serif"/>
                <a:cs typeface="Microsoft Sans Serif"/>
              </a:rPr>
              <a:t>выполнение</a:t>
            </a:r>
            <a:r>
              <a:rPr sz="1800" spc="1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800" spc="-5" dirty="0">
                <a:solidFill>
                  <a:srgbClr val="242753"/>
                </a:solidFill>
                <a:latin typeface="Microsoft Sans Serif"/>
                <a:cs typeface="Microsoft Sans Serif"/>
              </a:rPr>
              <a:t>специальных </a:t>
            </a:r>
            <a:r>
              <a:rPr sz="1800" spc="-46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800" spc="-20" dirty="0">
                <a:solidFill>
                  <a:srgbClr val="242753"/>
                </a:solidFill>
                <a:latin typeface="Microsoft Sans Serif"/>
                <a:cs typeface="Microsoft Sans Serif"/>
              </a:rPr>
              <a:t>заданий</a:t>
            </a:r>
            <a:endParaRPr sz="1800">
              <a:latin typeface="Microsoft Sans Serif"/>
              <a:cs typeface="Microsoft Sans Serif"/>
            </a:endParaRPr>
          </a:p>
          <a:p>
            <a:pPr marL="299085" marR="620395" indent="-287020">
              <a:lnSpc>
                <a:spcPct val="100000"/>
              </a:lnSpc>
              <a:buFont typeface="Wingdings"/>
              <a:buChar char=""/>
              <a:tabLst>
                <a:tab pos="299085" algn="l"/>
                <a:tab pos="299720" algn="l"/>
              </a:tabLst>
            </a:pPr>
            <a:r>
              <a:rPr sz="1800" b="1" spc="-5" dirty="0">
                <a:solidFill>
                  <a:srgbClr val="242753"/>
                </a:solidFill>
                <a:latin typeface="Arial"/>
                <a:cs typeface="Arial"/>
              </a:rPr>
              <a:t>Чемпион </a:t>
            </a:r>
            <a:r>
              <a:rPr sz="1800" spc="470" dirty="0">
                <a:solidFill>
                  <a:srgbClr val="242753"/>
                </a:solidFill>
                <a:latin typeface="Microsoft Sans Serif"/>
                <a:cs typeface="Microsoft Sans Serif"/>
              </a:rPr>
              <a:t>– </a:t>
            </a:r>
            <a:r>
              <a:rPr sz="1800" spc="-40" dirty="0">
                <a:solidFill>
                  <a:srgbClr val="242753"/>
                </a:solidFill>
                <a:latin typeface="Microsoft Sans Serif"/>
                <a:cs typeface="Microsoft Sans Serif"/>
              </a:rPr>
              <a:t>за </a:t>
            </a:r>
            <a:r>
              <a:rPr sz="1800" spc="-20" dirty="0">
                <a:solidFill>
                  <a:srgbClr val="242753"/>
                </a:solidFill>
                <a:latin typeface="Microsoft Sans Serif"/>
                <a:cs typeface="Microsoft Sans Serif"/>
              </a:rPr>
              <a:t>прохождение </a:t>
            </a:r>
            <a:r>
              <a:rPr sz="1800" spc="-15" dirty="0">
                <a:solidFill>
                  <a:srgbClr val="242753"/>
                </a:solidFill>
                <a:latin typeface="Microsoft Sans Serif"/>
                <a:cs typeface="Microsoft Sans Serif"/>
              </a:rPr>
              <a:t> собеседования</a:t>
            </a:r>
            <a:r>
              <a:rPr sz="1800" spc="1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800" spc="-5" dirty="0">
                <a:solidFill>
                  <a:srgbClr val="242753"/>
                </a:solidFill>
                <a:latin typeface="Microsoft Sans Serif"/>
                <a:cs typeface="Microsoft Sans Serif"/>
              </a:rPr>
              <a:t>и</a:t>
            </a:r>
            <a:r>
              <a:rPr sz="1800" spc="1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800" spc="-20" dirty="0">
                <a:solidFill>
                  <a:srgbClr val="242753"/>
                </a:solidFill>
                <a:latin typeface="Microsoft Sans Serif"/>
                <a:cs typeface="Microsoft Sans Serif"/>
              </a:rPr>
              <a:t>выход</a:t>
            </a:r>
            <a:r>
              <a:rPr sz="1800" spc="4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800" dirty="0">
                <a:solidFill>
                  <a:srgbClr val="242753"/>
                </a:solidFill>
                <a:latin typeface="Microsoft Sans Serif"/>
                <a:cs typeface="Microsoft Sans Serif"/>
              </a:rPr>
              <a:t>в</a:t>
            </a:r>
            <a:r>
              <a:rPr sz="1800" spc="2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800" dirty="0">
                <a:solidFill>
                  <a:srgbClr val="242753"/>
                </a:solidFill>
                <a:latin typeface="Microsoft Sans Serif"/>
                <a:cs typeface="Microsoft Sans Serif"/>
              </a:rPr>
              <a:t>финал</a:t>
            </a:r>
            <a:endParaRPr sz="1800">
              <a:latin typeface="Microsoft Sans Serif"/>
              <a:cs typeface="Microsoft Sans Serif"/>
            </a:endParaRPr>
          </a:p>
          <a:p>
            <a:pPr marL="299085" indent="-287020">
              <a:lnSpc>
                <a:spcPct val="100000"/>
              </a:lnSpc>
              <a:spcBef>
                <a:spcPts val="5"/>
              </a:spcBef>
              <a:buFont typeface="Wingdings"/>
              <a:buChar char=""/>
              <a:tabLst>
                <a:tab pos="299085" algn="l"/>
                <a:tab pos="299720" algn="l"/>
              </a:tabLst>
            </a:pPr>
            <a:r>
              <a:rPr sz="1800" b="1" spc="-5" dirty="0">
                <a:solidFill>
                  <a:srgbClr val="242753"/>
                </a:solidFill>
                <a:latin typeface="Arial"/>
                <a:cs typeface="Arial"/>
              </a:rPr>
              <a:t>Лидер</a:t>
            </a:r>
            <a:r>
              <a:rPr sz="1800" b="1" spc="-10" dirty="0">
                <a:solidFill>
                  <a:srgbClr val="242753"/>
                </a:solidFill>
                <a:latin typeface="Arial"/>
                <a:cs typeface="Arial"/>
              </a:rPr>
              <a:t> </a:t>
            </a:r>
            <a:r>
              <a:rPr sz="1800" spc="470" dirty="0">
                <a:solidFill>
                  <a:srgbClr val="242753"/>
                </a:solidFill>
                <a:latin typeface="Microsoft Sans Serif"/>
                <a:cs typeface="Microsoft Sans Serif"/>
              </a:rPr>
              <a:t>–</a:t>
            </a:r>
            <a:r>
              <a:rPr sz="1800" spc="1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800" spc="-40" dirty="0">
                <a:solidFill>
                  <a:srgbClr val="242753"/>
                </a:solidFill>
                <a:latin typeface="Microsoft Sans Serif"/>
                <a:cs typeface="Microsoft Sans Serif"/>
              </a:rPr>
              <a:t>за</a:t>
            </a:r>
            <a:r>
              <a:rPr sz="1800" spc="1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800" spc="-20" dirty="0">
                <a:solidFill>
                  <a:srgbClr val="242753"/>
                </a:solidFill>
                <a:latin typeface="Microsoft Sans Serif"/>
                <a:cs typeface="Microsoft Sans Serif"/>
              </a:rPr>
              <a:t>победу</a:t>
            </a:r>
            <a:r>
              <a:rPr sz="1800" spc="1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800" dirty="0">
                <a:solidFill>
                  <a:srgbClr val="242753"/>
                </a:solidFill>
                <a:latin typeface="Microsoft Sans Serif"/>
                <a:cs typeface="Microsoft Sans Serif"/>
              </a:rPr>
              <a:t>в</a:t>
            </a:r>
            <a:r>
              <a:rPr sz="1800" spc="1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800" dirty="0">
                <a:solidFill>
                  <a:srgbClr val="242753"/>
                </a:solidFill>
                <a:latin typeface="Microsoft Sans Serif"/>
                <a:cs typeface="Microsoft Sans Serif"/>
              </a:rPr>
              <a:t>финале</a:t>
            </a:r>
            <a:endParaRPr sz="1800">
              <a:latin typeface="Microsoft Sans Serif"/>
              <a:cs typeface="Microsoft Sans Serif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277355" y="1796795"/>
            <a:ext cx="5364480" cy="4500880"/>
          </a:xfrm>
          <a:prstGeom prst="rect">
            <a:avLst/>
          </a:prstGeom>
          <a:solidFill>
            <a:srgbClr val="242753">
              <a:alpha val="5097"/>
            </a:srgbClr>
          </a:solidFill>
        </p:spPr>
        <p:txBody>
          <a:bodyPr vert="horz" wrap="square" lIns="0" tIns="160655" rIns="0" bIns="0" rtlCol="0">
            <a:spAutoFit/>
          </a:bodyPr>
          <a:lstStyle/>
          <a:p>
            <a:pPr marL="400685" marR="1329055" indent="-287020">
              <a:lnSpc>
                <a:spcPct val="100000"/>
              </a:lnSpc>
              <a:spcBef>
                <a:spcPts val="1265"/>
              </a:spcBef>
              <a:buFont typeface="Wingdings"/>
              <a:buChar char=""/>
              <a:tabLst>
                <a:tab pos="400685" algn="l"/>
                <a:tab pos="401320" algn="l"/>
              </a:tabLst>
            </a:pPr>
            <a:r>
              <a:rPr sz="1800" b="1" spc="-15" dirty="0">
                <a:solidFill>
                  <a:srgbClr val="242753"/>
                </a:solidFill>
                <a:latin typeface="Arial"/>
                <a:cs typeface="Arial"/>
              </a:rPr>
              <a:t>Свиток</a:t>
            </a:r>
            <a:r>
              <a:rPr sz="1800" b="1" spc="35" dirty="0">
                <a:solidFill>
                  <a:srgbClr val="242753"/>
                </a:solidFill>
                <a:latin typeface="Arial"/>
                <a:cs typeface="Arial"/>
              </a:rPr>
              <a:t> </a:t>
            </a:r>
            <a:r>
              <a:rPr sz="1800" b="1" spc="-5" dirty="0">
                <a:solidFill>
                  <a:srgbClr val="242753"/>
                </a:solidFill>
                <a:latin typeface="Arial"/>
                <a:cs typeface="Arial"/>
              </a:rPr>
              <a:t>знаний </a:t>
            </a:r>
            <a:r>
              <a:rPr sz="1800" spc="470" dirty="0">
                <a:solidFill>
                  <a:srgbClr val="242753"/>
                </a:solidFill>
                <a:latin typeface="Microsoft Sans Serif"/>
                <a:cs typeface="Microsoft Sans Serif"/>
              </a:rPr>
              <a:t>–</a:t>
            </a:r>
            <a:r>
              <a:rPr sz="1800" spc="1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800" spc="-40" dirty="0">
                <a:solidFill>
                  <a:srgbClr val="242753"/>
                </a:solidFill>
                <a:latin typeface="Microsoft Sans Serif"/>
                <a:cs typeface="Microsoft Sans Serif"/>
              </a:rPr>
              <a:t>за</a:t>
            </a:r>
            <a:r>
              <a:rPr sz="1800" spc="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800" spc="-20" dirty="0">
                <a:solidFill>
                  <a:srgbClr val="242753"/>
                </a:solidFill>
                <a:latin typeface="Microsoft Sans Serif"/>
                <a:cs typeface="Microsoft Sans Serif"/>
              </a:rPr>
              <a:t>прохождение </a:t>
            </a:r>
            <a:r>
              <a:rPr sz="1800" spc="-46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800" spc="-15" dirty="0">
                <a:solidFill>
                  <a:srgbClr val="242753"/>
                </a:solidFill>
                <a:latin typeface="Microsoft Sans Serif"/>
                <a:cs typeface="Microsoft Sans Serif"/>
              </a:rPr>
              <a:t>теста</a:t>
            </a:r>
            <a:r>
              <a:rPr sz="1800" spc="1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800" spc="-10" dirty="0">
                <a:solidFill>
                  <a:srgbClr val="242753"/>
                </a:solidFill>
                <a:latin typeface="Microsoft Sans Serif"/>
                <a:cs typeface="Microsoft Sans Serif"/>
              </a:rPr>
              <a:t>на</a:t>
            </a:r>
            <a:r>
              <a:rPr sz="1800" spc="3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800" spc="-5" dirty="0">
                <a:solidFill>
                  <a:srgbClr val="242753"/>
                </a:solidFill>
                <a:latin typeface="Microsoft Sans Serif"/>
                <a:cs typeface="Microsoft Sans Serif"/>
              </a:rPr>
              <a:t>личность</a:t>
            </a:r>
            <a:endParaRPr sz="1800">
              <a:latin typeface="Microsoft Sans Serif"/>
              <a:cs typeface="Microsoft Sans Serif"/>
            </a:endParaRPr>
          </a:p>
          <a:p>
            <a:pPr marL="400685" indent="-287020">
              <a:lnSpc>
                <a:spcPct val="100000"/>
              </a:lnSpc>
              <a:buFont typeface="Wingdings"/>
              <a:buChar char=""/>
              <a:tabLst>
                <a:tab pos="400685" algn="l"/>
                <a:tab pos="401320" algn="l"/>
              </a:tabLst>
            </a:pPr>
            <a:r>
              <a:rPr sz="1800" b="1" spc="-15" dirty="0">
                <a:solidFill>
                  <a:srgbClr val="242753"/>
                </a:solidFill>
                <a:latin typeface="Arial"/>
                <a:cs typeface="Arial"/>
              </a:rPr>
              <a:t>Флорамен</a:t>
            </a:r>
            <a:r>
              <a:rPr sz="1800" b="1" spc="-5" dirty="0">
                <a:solidFill>
                  <a:srgbClr val="242753"/>
                </a:solidFill>
                <a:latin typeface="Arial"/>
                <a:cs typeface="Arial"/>
              </a:rPr>
              <a:t> </a:t>
            </a:r>
            <a:r>
              <a:rPr sz="1800" spc="475" dirty="0">
                <a:solidFill>
                  <a:srgbClr val="242753"/>
                </a:solidFill>
                <a:latin typeface="Microsoft Sans Serif"/>
                <a:cs typeface="Microsoft Sans Serif"/>
              </a:rPr>
              <a:t>–</a:t>
            </a:r>
            <a:r>
              <a:rPr sz="1800" spc="1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800" spc="-40" dirty="0">
                <a:solidFill>
                  <a:srgbClr val="242753"/>
                </a:solidFill>
                <a:latin typeface="Microsoft Sans Serif"/>
                <a:cs typeface="Microsoft Sans Serif"/>
              </a:rPr>
              <a:t>за</a:t>
            </a:r>
            <a:r>
              <a:rPr sz="1800" spc="1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800" spc="-10" dirty="0">
                <a:solidFill>
                  <a:srgbClr val="242753"/>
                </a:solidFill>
                <a:latin typeface="Microsoft Sans Serif"/>
                <a:cs typeface="Microsoft Sans Serif"/>
              </a:rPr>
              <a:t>восстановление</a:t>
            </a:r>
            <a:r>
              <a:rPr sz="1800" spc="2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800" spc="-25" dirty="0">
                <a:solidFill>
                  <a:srgbClr val="242753"/>
                </a:solidFill>
                <a:latin typeface="Microsoft Sans Serif"/>
                <a:cs typeface="Microsoft Sans Serif"/>
              </a:rPr>
              <a:t>парка</a:t>
            </a:r>
            <a:endParaRPr sz="1800">
              <a:latin typeface="Microsoft Sans Serif"/>
              <a:cs typeface="Microsoft Sans Serif"/>
            </a:endParaRPr>
          </a:p>
          <a:p>
            <a:pPr marL="400685" marR="897890" indent="-287020">
              <a:lnSpc>
                <a:spcPct val="100000"/>
              </a:lnSpc>
              <a:buFont typeface="Wingdings"/>
              <a:buChar char=""/>
              <a:tabLst>
                <a:tab pos="400685" algn="l"/>
                <a:tab pos="401320" algn="l"/>
              </a:tabLst>
            </a:pPr>
            <a:r>
              <a:rPr sz="1800" b="1" spc="-10" dirty="0">
                <a:solidFill>
                  <a:srgbClr val="242753"/>
                </a:solidFill>
                <a:latin typeface="Arial"/>
                <a:cs typeface="Arial"/>
              </a:rPr>
              <a:t>Вершина</a:t>
            </a:r>
            <a:r>
              <a:rPr sz="1800" b="1" spc="30" dirty="0">
                <a:solidFill>
                  <a:srgbClr val="242753"/>
                </a:solidFill>
                <a:latin typeface="Arial"/>
                <a:cs typeface="Arial"/>
              </a:rPr>
              <a:t> </a:t>
            </a:r>
            <a:r>
              <a:rPr sz="1800" spc="470" dirty="0">
                <a:solidFill>
                  <a:srgbClr val="242753"/>
                </a:solidFill>
                <a:latin typeface="Microsoft Sans Serif"/>
                <a:cs typeface="Microsoft Sans Serif"/>
              </a:rPr>
              <a:t>–</a:t>
            </a:r>
            <a:r>
              <a:rPr sz="1800" spc="1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800" spc="-40" dirty="0">
                <a:solidFill>
                  <a:srgbClr val="242753"/>
                </a:solidFill>
                <a:latin typeface="Microsoft Sans Serif"/>
                <a:cs typeface="Microsoft Sans Serif"/>
              </a:rPr>
              <a:t>за</a:t>
            </a:r>
            <a:r>
              <a:rPr sz="180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800" spc="-20" dirty="0">
                <a:solidFill>
                  <a:srgbClr val="242753"/>
                </a:solidFill>
                <a:latin typeface="Microsoft Sans Serif"/>
                <a:cs typeface="Microsoft Sans Serif"/>
              </a:rPr>
              <a:t>прохождение</a:t>
            </a:r>
            <a:r>
              <a:rPr sz="1800" spc="4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800" spc="-25" dirty="0">
                <a:solidFill>
                  <a:srgbClr val="242753"/>
                </a:solidFill>
                <a:latin typeface="Microsoft Sans Serif"/>
                <a:cs typeface="Microsoft Sans Serif"/>
              </a:rPr>
              <a:t>одного</a:t>
            </a:r>
            <a:r>
              <a:rPr sz="1800" spc="1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800" spc="-40" dirty="0">
                <a:solidFill>
                  <a:srgbClr val="242753"/>
                </a:solidFill>
                <a:latin typeface="Microsoft Sans Serif"/>
                <a:cs typeface="Microsoft Sans Serif"/>
              </a:rPr>
              <a:t>из </a:t>
            </a:r>
            <a:r>
              <a:rPr sz="1800" spc="-46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800" spc="-20" dirty="0">
                <a:solidFill>
                  <a:srgbClr val="242753"/>
                </a:solidFill>
                <a:latin typeface="Microsoft Sans Serif"/>
                <a:cs typeface="Microsoft Sans Serif"/>
              </a:rPr>
              <a:t>вызовов</a:t>
            </a:r>
            <a:r>
              <a:rPr sz="1800" spc="4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800" dirty="0">
                <a:solidFill>
                  <a:srgbClr val="242753"/>
                </a:solidFill>
                <a:latin typeface="Microsoft Sans Serif"/>
                <a:cs typeface="Microsoft Sans Serif"/>
              </a:rPr>
              <a:t>до</a:t>
            </a:r>
            <a:r>
              <a:rPr sz="1800" spc="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800" spc="-25" dirty="0">
                <a:solidFill>
                  <a:srgbClr val="242753"/>
                </a:solidFill>
                <a:latin typeface="Microsoft Sans Serif"/>
                <a:cs typeface="Microsoft Sans Serif"/>
              </a:rPr>
              <a:t>конца</a:t>
            </a:r>
            <a:endParaRPr sz="1800">
              <a:latin typeface="Microsoft Sans Serif"/>
              <a:cs typeface="Microsoft Sans Serif"/>
            </a:endParaRPr>
          </a:p>
          <a:p>
            <a:pPr marL="400685" marR="916940" indent="-287020">
              <a:lnSpc>
                <a:spcPct val="100000"/>
              </a:lnSpc>
              <a:buFont typeface="Wingdings"/>
              <a:buChar char=""/>
              <a:tabLst>
                <a:tab pos="400685" algn="l"/>
                <a:tab pos="401320" algn="l"/>
              </a:tabLst>
            </a:pPr>
            <a:r>
              <a:rPr sz="1800" b="1" spc="-30" dirty="0">
                <a:solidFill>
                  <a:srgbClr val="242753"/>
                </a:solidFill>
                <a:latin typeface="Arial"/>
                <a:cs typeface="Arial"/>
              </a:rPr>
              <a:t>Золотое </a:t>
            </a:r>
            <a:r>
              <a:rPr sz="1800" b="1" spc="-15" dirty="0">
                <a:solidFill>
                  <a:srgbClr val="242753"/>
                </a:solidFill>
                <a:latin typeface="Arial"/>
                <a:cs typeface="Arial"/>
              </a:rPr>
              <a:t>сердце </a:t>
            </a:r>
            <a:r>
              <a:rPr sz="1800" spc="470" dirty="0">
                <a:solidFill>
                  <a:srgbClr val="242753"/>
                </a:solidFill>
                <a:latin typeface="Microsoft Sans Serif"/>
                <a:cs typeface="Microsoft Sans Serif"/>
              </a:rPr>
              <a:t>– </a:t>
            </a:r>
            <a:r>
              <a:rPr sz="1800" spc="-20" dirty="0">
                <a:solidFill>
                  <a:srgbClr val="242753"/>
                </a:solidFill>
                <a:latin typeface="Microsoft Sans Serif"/>
                <a:cs typeface="Microsoft Sans Serif"/>
              </a:rPr>
              <a:t>прошел успешно </a:t>
            </a:r>
            <a:r>
              <a:rPr sz="1800" spc="-1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800" spc="-10" dirty="0">
                <a:solidFill>
                  <a:srgbClr val="242753"/>
                </a:solidFill>
                <a:latin typeface="Microsoft Sans Serif"/>
                <a:cs typeface="Microsoft Sans Serif"/>
              </a:rPr>
              <a:t>все</a:t>
            </a:r>
            <a:r>
              <a:rPr sz="1800" spc="2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800" spc="-20" dirty="0">
                <a:solidFill>
                  <a:srgbClr val="242753"/>
                </a:solidFill>
                <a:latin typeface="Microsoft Sans Serif"/>
                <a:cs typeface="Microsoft Sans Serif"/>
              </a:rPr>
              <a:t>задания</a:t>
            </a:r>
            <a:r>
              <a:rPr sz="1800" spc="-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800" spc="-10" dirty="0">
                <a:solidFill>
                  <a:srgbClr val="242753"/>
                </a:solidFill>
                <a:latin typeface="Microsoft Sans Serif"/>
                <a:cs typeface="Microsoft Sans Serif"/>
              </a:rPr>
              <a:t>на</a:t>
            </a:r>
            <a:r>
              <a:rPr sz="1800" spc="1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800" spc="-30" dirty="0">
                <a:solidFill>
                  <a:srgbClr val="242753"/>
                </a:solidFill>
                <a:latin typeface="Microsoft Sans Serif"/>
                <a:cs typeface="Microsoft Sans Serif"/>
              </a:rPr>
              <a:t>«альтруизм»</a:t>
            </a:r>
            <a:r>
              <a:rPr sz="1800" spc="4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800" spc="-5" dirty="0">
                <a:solidFill>
                  <a:srgbClr val="242753"/>
                </a:solidFill>
                <a:latin typeface="Microsoft Sans Serif"/>
                <a:cs typeface="Microsoft Sans Serif"/>
              </a:rPr>
              <a:t>и</a:t>
            </a:r>
            <a:r>
              <a:rPr sz="1800" spc="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800" spc="-5" dirty="0">
                <a:solidFill>
                  <a:srgbClr val="242753"/>
                </a:solidFill>
                <a:latin typeface="Microsoft Sans Serif"/>
                <a:cs typeface="Microsoft Sans Serif"/>
              </a:rPr>
              <a:t>сделал</a:t>
            </a:r>
            <a:endParaRPr sz="1800">
              <a:latin typeface="Microsoft Sans Serif"/>
              <a:cs typeface="Microsoft Sans Serif"/>
            </a:endParaRPr>
          </a:p>
          <a:p>
            <a:pPr marL="400685">
              <a:lnSpc>
                <a:spcPct val="100000"/>
              </a:lnSpc>
            </a:pPr>
            <a:r>
              <a:rPr sz="1800" spc="-30" dirty="0">
                <a:solidFill>
                  <a:srgbClr val="242753"/>
                </a:solidFill>
                <a:latin typeface="Microsoft Sans Serif"/>
                <a:cs typeface="Microsoft Sans Serif"/>
              </a:rPr>
              <a:t>«Доброе</a:t>
            </a:r>
            <a:r>
              <a:rPr sz="1800" spc="-2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800" spc="-5" dirty="0">
                <a:solidFill>
                  <a:srgbClr val="242753"/>
                </a:solidFill>
                <a:latin typeface="Microsoft Sans Serif"/>
                <a:cs typeface="Microsoft Sans Serif"/>
              </a:rPr>
              <a:t>дело»</a:t>
            </a:r>
            <a:endParaRPr sz="1800">
              <a:latin typeface="Microsoft Sans Serif"/>
              <a:cs typeface="Microsoft Sans Serif"/>
            </a:endParaRPr>
          </a:p>
          <a:p>
            <a:pPr marL="400685" marR="894715" indent="-287020">
              <a:lnSpc>
                <a:spcPct val="100000"/>
              </a:lnSpc>
              <a:spcBef>
                <a:spcPts val="5"/>
              </a:spcBef>
              <a:buFont typeface="Wingdings"/>
              <a:buChar char=""/>
              <a:tabLst>
                <a:tab pos="400685" algn="l"/>
                <a:tab pos="401320" algn="l"/>
              </a:tabLst>
            </a:pPr>
            <a:r>
              <a:rPr sz="1800" b="1" spc="-5" dirty="0">
                <a:solidFill>
                  <a:srgbClr val="242753"/>
                </a:solidFill>
                <a:latin typeface="Arial"/>
                <a:cs typeface="Arial"/>
              </a:rPr>
              <a:t>Капитан </a:t>
            </a:r>
            <a:r>
              <a:rPr sz="1800" b="1" spc="-15" dirty="0">
                <a:solidFill>
                  <a:srgbClr val="242753"/>
                </a:solidFill>
                <a:latin typeface="Arial"/>
                <a:cs typeface="Arial"/>
              </a:rPr>
              <a:t>очевидность </a:t>
            </a:r>
            <a:r>
              <a:rPr sz="1800" spc="470" dirty="0">
                <a:solidFill>
                  <a:srgbClr val="242753"/>
                </a:solidFill>
                <a:latin typeface="Microsoft Sans Serif"/>
                <a:cs typeface="Microsoft Sans Serif"/>
              </a:rPr>
              <a:t>– </a:t>
            </a:r>
            <a:r>
              <a:rPr sz="1800" dirty="0">
                <a:solidFill>
                  <a:srgbClr val="242753"/>
                </a:solidFill>
                <a:latin typeface="Microsoft Sans Serif"/>
                <a:cs typeface="Microsoft Sans Serif"/>
              </a:rPr>
              <a:t>в </a:t>
            </a:r>
            <a:r>
              <a:rPr sz="1800" spc="-15" dirty="0">
                <a:solidFill>
                  <a:srgbClr val="242753"/>
                </a:solidFill>
                <a:latin typeface="Microsoft Sans Serif"/>
                <a:cs typeface="Microsoft Sans Serif"/>
              </a:rPr>
              <a:t>тестах </a:t>
            </a:r>
            <a:r>
              <a:rPr sz="1800" spc="-10" dirty="0">
                <a:solidFill>
                  <a:srgbClr val="242753"/>
                </a:solidFill>
                <a:latin typeface="Microsoft Sans Serif"/>
                <a:cs typeface="Microsoft Sans Serif"/>
              </a:rPr>
              <a:t>на </a:t>
            </a:r>
            <a:r>
              <a:rPr sz="1800" spc="-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800" spc="-20" dirty="0">
                <a:solidFill>
                  <a:srgbClr val="242753"/>
                </a:solidFill>
                <a:latin typeface="Microsoft Sans Serif"/>
                <a:cs typeface="Microsoft Sans Serif"/>
              </a:rPr>
              <a:t>креативность</a:t>
            </a:r>
            <a:r>
              <a:rPr sz="1800" spc="2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800" spc="-25" dirty="0">
                <a:solidFill>
                  <a:srgbClr val="242753"/>
                </a:solidFill>
                <a:latin typeface="Microsoft Sans Serif"/>
                <a:cs typeface="Microsoft Sans Serif"/>
              </a:rPr>
              <a:t>назвал</a:t>
            </a:r>
            <a:r>
              <a:rPr sz="1800" spc="4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800" spc="-15" dirty="0">
                <a:solidFill>
                  <a:srgbClr val="242753"/>
                </a:solidFill>
                <a:latin typeface="Microsoft Sans Serif"/>
                <a:cs typeface="Microsoft Sans Serif"/>
              </a:rPr>
              <a:t>самые</a:t>
            </a:r>
            <a:r>
              <a:rPr sz="1800" spc="3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800" spc="-10" dirty="0">
                <a:solidFill>
                  <a:srgbClr val="242753"/>
                </a:solidFill>
                <a:latin typeface="Microsoft Sans Serif"/>
                <a:cs typeface="Microsoft Sans Serif"/>
              </a:rPr>
              <a:t>типичные </a:t>
            </a:r>
            <a:r>
              <a:rPr sz="1800" spc="-46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800" spc="-10" dirty="0">
                <a:solidFill>
                  <a:srgbClr val="242753"/>
                </a:solidFill>
                <a:latin typeface="Microsoft Sans Serif"/>
                <a:cs typeface="Microsoft Sans Serif"/>
              </a:rPr>
              <a:t>варианты</a:t>
            </a:r>
            <a:endParaRPr sz="1800">
              <a:latin typeface="Microsoft Sans Serif"/>
              <a:cs typeface="Microsoft Sans Serif"/>
            </a:endParaRPr>
          </a:p>
          <a:p>
            <a:pPr marL="400685" marR="812800" indent="-287020">
              <a:lnSpc>
                <a:spcPct val="100000"/>
              </a:lnSpc>
              <a:buFont typeface="Wingdings"/>
              <a:buChar char=""/>
              <a:tabLst>
                <a:tab pos="400685" algn="l"/>
                <a:tab pos="401320" algn="l"/>
              </a:tabLst>
            </a:pPr>
            <a:r>
              <a:rPr sz="1800" b="1" spc="-10" dirty="0">
                <a:solidFill>
                  <a:srgbClr val="242753"/>
                </a:solidFill>
                <a:latin typeface="Arial"/>
                <a:cs typeface="Arial"/>
              </a:rPr>
              <a:t>Сова</a:t>
            </a:r>
            <a:r>
              <a:rPr sz="1800" b="1" spc="5" dirty="0">
                <a:solidFill>
                  <a:srgbClr val="242753"/>
                </a:solidFill>
                <a:latin typeface="Arial"/>
                <a:cs typeface="Arial"/>
              </a:rPr>
              <a:t> </a:t>
            </a:r>
            <a:r>
              <a:rPr sz="1800" spc="470" dirty="0">
                <a:solidFill>
                  <a:srgbClr val="242753"/>
                </a:solidFill>
                <a:latin typeface="Microsoft Sans Serif"/>
                <a:cs typeface="Microsoft Sans Serif"/>
              </a:rPr>
              <a:t>–</a:t>
            </a:r>
            <a:r>
              <a:rPr sz="1800" spc="2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800" spc="-20" dirty="0">
                <a:solidFill>
                  <a:srgbClr val="242753"/>
                </a:solidFill>
                <a:latin typeface="Microsoft Sans Serif"/>
                <a:cs typeface="Microsoft Sans Serif"/>
              </a:rPr>
              <a:t>выполняет</a:t>
            </a:r>
            <a:r>
              <a:rPr sz="1800" spc="2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800" spc="-5" dirty="0">
                <a:solidFill>
                  <a:srgbClr val="242753"/>
                </a:solidFill>
                <a:latin typeface="Microsoft Sans Serif"/>
                <a:cs typeface="Microsoft Sans Serif"/>
              </a:rPr>
              <a:t>80%</a:t>
            </a:r>
            <a:r>
              <a:rPr sz="1800" spc="3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800" spc="-20" dirty="0">
                <a:solidFill>
                  <a:srgbClr val="242753"/>
                </a:solidFill>
                <a:latin typeface="Microsoft Sans Serif"/>
                <a:cs typeface="Microsoft Sans Serif"/>
              </a:rPr>
              <a:t>заданий</a:t>
            </a:r>
            <a:r>
              <a:rPr sz="1800" spc="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800" spc="-15" dirty="0">
                <a:solidFill>
                  <a:srgbClr val="242753"/>
                </a:solidFill>
                <a:latin typeface="Microsoft Sans Serif"/>
                <a:cs typeface="Microsoft Sans Serif"/>
              </a:rPr>
              <a:t>ночью </a:t>
            </a:r>
            <a:r>
              <a:rPr sz="1800" spc="-46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800" spc="5" dirty="0">
                <a:solidFill>
                  <a:srgbClr val="242753"/>
                </a:solidFill>
                <a:latin typeface="Microsoft Sans Serif"/>
                <a:cs typeface="Microsoft Sans Serif"/>
              </a:rPr>
              <a:t>(для </a:t>
            </a:r>
            <a:r>
              <a:rPr sz="1800" spc="-20" dirty="0">
                <a:solidFill>
                  <a:srgbClr val="242753"/>
                </a:solidFill>
                <a:latin typeface="Microsoft Sans Serif"/>
                <a:cs typeface="Microsoft Sans Serif"/>
              </a:rPr>
              <a:t>своего</a:t>
            </a:r>
            <a:r>
              <a:rPr sz="1800" spc="3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800" spc="-10" dirty="0">
                <a:solidFill>
                  <a:srgbClr val="242753"/>
                </a:solidFill>
                <a:latin typeface="Microsoft Sans Serif"/>
                <a:cs typeface="Microsoft Sans Serif"/>
              </a:rPr>
              <a:t>региона)</a:t>
            </a:r>
            <a:r>
              <a:rPr sz="1800" spc="35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800" spc="-5" dirty="0">
                <a:solidFill>
                  <a:srgbClr val="242753"/>
                </a:solidFill>
                <a:latin typeface="Microsoft Sans Serif"/>
                <a:cs typeface="Microsoft Sans Serif"/>
              </a:rPr>
              <a:t>и</a:t>
            </a:r>
            <a:r>
              <a:rPr sz="1800" spc="10" dirty="0">
                <a:solidFill>
                  <a:srgbClr val="242753"/>
                </a:solidFill>
                <a:latin typeface="Microsoft Sans Serif"/>
                <a:cs typeface="Microsoft Sans Serif"/>
              </a:rPr>
              <a:t> </a:t>
            </a:r>
            <a:r>
              <a:rPr sz="1800" spc="-5" dirty="0">
                <a:solidFill>
                  <a:srgbClr val="242753"/>
                </a:solidFill>
                <a:latin typeface="Microsoft Sans Serif"/>
                <a:cs typeface="Microsoft Sans Serif"/>
              </a:rPr>
              <a:t>др.</a:t>
            </a:r>
            <a:endParaRPr sz="1800">
              <a:latin typeface="Microsoft Sans Serif"/>
              <a:cs typeface="Microsoft Sans Serif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765048" y="4841747"/>
            <a:ext cx="5367655" cy="1455420"/>
            <a:chOff x="765048" y="4841747"/>
            <a:chExt cx="5367655" cy="1455420"/>
          </a:xfrm>
        </p:grpSpPr>
        <p:pic>
          <p:nvPicPr>
            <p:cNvPr id="9" name="object 9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65048" y="5049011"/>
              <a:ext cx="1123188" cy="1248156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765804" y="4841747"/>
              <a:ext cx="1031748" cy="1389888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091683" y="5015483"/>
              <a:ext cx="1040891" cy="1040891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118359" y="5205983"/>
              <a:ext cx="1415796" cy="809243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462C1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160</TotalTime>
  <Words>828</Words>
  <Application>Microsoft Office PowerPoint</Application>
  <PresentationFormat>Произвольный</PresentationFormat>
  <Paragraphs>143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Office Theme</vt:lpstr>
      <vt:lpstr>Слайд 1</vt:lpstr>
      <vt:lpstr>Слайд 2</vt:lpstr>
      <vt:lpstr>Сайт конкурса: https://www.start.bolshayaperemena.online/ </vt:lpstr>
      <vt:lpstr>Направления конкурса</vt:lpstr>
      <vt:lpstr>Призовой фонд конкурса</vt:lpstr>
      <vt:lpstr>Этапы Конкурса  для школьников 5-7 классов</vt:lpstr>
      <vt:lpstr>Игра – погружение в мир Большой перемены для школьников 5-7 классов</vt:lpstr>
      <vt:lpstr>Геймификация для школьников</vt:lpstr>
      <vt:lpstr>Слайд 9</vt:lpstr>
      <vt:lpstr>Как подать заявку?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iero</dc:creator>
  <cp:lastModifiedBy>user</cp:lastModifiedBy>
  <cp:revision>18</cp:revision>
  <dcterms:created xsi:type="dcterms:W3CDTF">2021-05-12T06:35:34Z</dcterms:created>
  <dcterms:modified xsi:type="dcterms:W3CDTF">2021-05-18T10:20:20Z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2021-03-26T00:00:00Z</vt:filetime>
  </property>
  <property fmtid="{D5CDD505-2E9C-101B-9397-08002B2CF9AE}" pid="3" name="Creator">
    <vt:lpwstr>Microsoft® PowerPoint® для Microsoft 365</vt:lpwstr>
  </property>
  <property fmtid="{D5CDD505-2E9C-101B-9397-08002B2CF9AE}" pid="4" name="LastSaved">
    <vt:filetime>2021-05-12T00:00:00Z</vt:filetime>
  </property>
</Properties>
</file>